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6"/>
  </p:notesMasterIdLst>
  <p:sldIdLst>
    <p:sldId id="256" r:id="rId2"/>
    <p:sldId id="258" r:id="rId3"/>
    <p:sldId id="259" r:id="rId4"/>
    <p:sldId id="260" r:id="rId5"/>
    <p:sldId id="257" r:id="rId6"/>
    <p:sldId id="261" r:id="rId7"/>
    <p:sldId id="262" r:id="rId8"/>
    <p:sldId id="263" r:id="rId9"/>
    <p:sldId id="264" r:id="rId10"/>
    <p:sldId id="265" r:id="rId11"/>
    <p:sldId id="268" r:id="rId12"/>
    <p:sldId id="266" r:id="rId13"/>
    <p:sldId id="267" r:id="rId14"/>
    <p:sldId id="26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146" autoAdjust="0"/>
  </p:normalViewPr>
  <p:slideViewPr>
    <p:cSldViewPr snapToGrid="0">
      <p:cViewPr varScale="1">
        <p:scale>
          <a:sx n="56" d="100"/>
          <a:sy n="56" d="100"/>
        </p:scale>
        <p:origin x="152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15E71-40F4-486B-AA3D-4A6D87E17B30}"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DB3CB-D560-4466-B4F3-54606B0B15D2}" type="slidenum">
              <a:rPr lang="zh-CN" altLang="en-US" smtClean="0"/>
              <a:t>‹#›</a:t>
            </a:fld>
            <a:endParaRPr lang="zh-CN" altLang="en-US"/>
          </a:p>
        </p:txBody>
      </p:sp>
    </p:spTree>
    <p:extLst>
      <p:ext uri="{BB962C8B-B14F-4D97-AF65-F5344CB8AC3E}">
        <p14:creationId xmlns:p14="http://schemas.microsoft.com/office/powerpoint/2010/main" val="310066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各位老师好，非常感谢老师们在百忙之中抽出时间来听我汇报</a:t>
            </a:r>
            <a:r>
              <a:rPr lang="en-US" altLang="zh-CN" dirty="0" err="1"/>
              <a:t>GrabCut</a:t>
            </a:r>
            <a:r>
              <a:rPr lang="zh-CN" altLang="en-US" dirty="0"/>
              <a:t>的论文复现工作。</a:t>
            </a:r>
            <a:r>
              <a:rPr lang="en-US" altLang="zh-CN" dirty="0" err="1"/>
              <a:t>GrabCut</a:t>
            </a:r>
            <a:r>
              <a:rPr lang="zh-CN" altLang="en-US" dirty="0"/>
              <a:t>是图像分割领域一个具有奠基性意义的工作，他向前继承了</a:t>
            </a:r>
            <a:r>
              <a:rPr lang="en-US" altLang="zh-CN" dirty="0" err="1"/>
              <a:t>GraphCut</a:t>
            </a:r>
            <a:r>
              <a:rPr lang="zh-CN" altLang="en-US" dirty="0"/>
              <a:t>文章的思想，并且成为后续图像分割领域的论文发展和创新的基石。而</a:t>
            </a:r>
            <a:r>
              <a:rPr lang="zh-CN" altLang="en-US" b="0" i="0" dirty="0">
                <a:solidFill>
                  <a:srgbClr val="333333"/>
                </a:solidFill>
                <a:effectLst/>
                <a:latin typeface="Arial" panose="020B0604020202020204" pitchFamily="34" charset="0"/>
              </a:rPr>
              <a:t>所谓图像分割指的就是根据灰度、颜色、纹理和形状等特征把图像划分成若干互不交迭的区域，并使这些特征在同一区域内呈现出相似性，而在不同区域间呈现出明显的差异性。</a:t>
            </a:r>
            <a:endParaRPr lang="zh-CN" altLang="en-US"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a:t>
            </a:fld>
            <a:endParaRPr lang="zh-CN" altLang="en-US"/>
          </a:p>
        </p:txBody>
      </p:sp>
    </p:spTree>
    <p:extLst>
      <p:ext uri="{BB962C8B-B14F-4D97-AF65-F5344CB8AC3E}">
        <p14:creationId xmlns:p14="http://schemas.microsoft.com/office/powerpoint/2010/main" val="38057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左边的是原图，中间的是最终的前后景混合高斯模型的分布情况，相同的颜色代表一个具有相同</a:t>
            </a:r>
            <a:r>
              <a:rPr lang="en-US" altLang="zh-CN" dirty="0"/>
              <a:t>k</a:t>
            </a:r>
            <a:r>
              <a:rPr lang="zh-CN" altLang="en-US" dirty="0"/>
              <a:t>值的像素点的集合。右边的是最终的分割结果。</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10</a:t>
            </a:fld>
            <a:endParaRPr lang="zh-CN" altLang="en-US"/>
          </a:p>
        </p:txBody>
      </p:sp>
    </p:spTree>
    <p:extLst>
      <p:ext uri="{BB962C8B-B14F-4D97-AF65-F5344CB8AC3E}">
        <p14:creationId xmlns:p14="http://schemas.microsoft.com/office/powerpoint/2010/main" val="1008987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这是一个分割的迭代过程中每一次迭代的效果图。其中右图表示图像中每个像素的标签，深绿色为确认的背景区域，浅绿色为生成的背景区域，红色为确认的背景区域。</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11</a:t>
            </a:fld>
            <a:endParaRPr lang="zh-CN" altLang="en-US"/>
          </a:p>
        </p:txBody>
      </p:sp>
    </p:spTree>
    <p:extLst>
      <p:ext uri="{BB962C8B-B14F-4D97-AF65-F5344CB8AC3E}">
        <p14:creationId xmlns:p14="http://schemas.microsoft.com/office/powerpoint/2010/main" val="200843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这是我对</a:t>
            </a:r>
            <a:r>
              <a:rPr lang="en-US" altLang="zh-CN" dirty="0" err="1"/>
              <a:t>Grabcut</a:t>
            </a:r>
            <a:r>
              <a:rPr lang="zh-CN" altLang="en-US" dirty="0"/>
              <a:t>算法做的一些代码上的优化，来达到比较好的一个计算时间。主要包括两个方面，一个是参数复用，另一个是矩阵乘法优化</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12</a:t>
            </a:fld>
            <a:endParaRPr lang="zh-CN" altLang="en-US"/>
          </a:p>
        </p:txBody>
      </p:sp>
    </p:spTree>
    <p:extLst>
      <p:ext uri="{BB962C8B-B14F-4D97-AF65-F5344CB8AC3E}">
        <p14:creationId xmlns:p14="http://schemas.microsoft.com/office/powerpoint/2010/main" val="2999862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下面我们讨论一下如果将</a:t>
            </a:r>
            <a:r>
              <a:rPr lang="en-US" altLang="zh-CN" dirty="0" err="1"/>
              <a:t>GrabCut</a:t>
            </a:r>
            <a:r>
              <a:rPr lang="zh-CN" altLang="en-US" dirty="0"/>
              <a:t>中的混合高斯模型替换为快速颜色直方图会怎么样。首先我需要解释一下什么是快速颜色直方图，如果我们直接利用彩色图像中</a:t>
            </a:r>
            <a:r>
              <a:rPr lang="en-US" altLang="zh-CN" dirty="0"/>
              <a:t>RGB</a:t>
            </a:r>
            <a:r>
              <a:rPr lang="zh-CN" altLang="en-US" dirty="0"/>
              <a:t>的三个通道的所有组合来构建直方图，他会有</a:t>
            </a:r>
            <a:r>
              <a:rPr lang="en-US" altLang="zh-CN" dirty="0"/>
              <a:t>256</a:t>
            </a:r>
            <a:r>
              <a:rPr lang="zh-CN" altLang="en-US" dirty="0"/>
              <a:t>的三次方多种结果，</a:t>
            </a:r>
            <a:r>
              <a:rPr lang="en-US" altLang="zh-CN" dirty="0" err="1"/>
              <a:t>SaliencyCut</a:t>
            </a:r>
            <a:r>
              <a:rPr lang="zh-CN" altLang="en-US" dirty="0"/>
              <a:t>论文种提出了一种方法，通过降采样将</a:t>
            </a:r>
            <a:r>
              <a:rPr lang="en-US" altLang="zh-CN" dirty="0"/>
              <a:t>256</a:t>
            </a:r>
            <a:r>
              <a:rPr lang="zh-CN" altLang="en-US" dirty="0"/>
              <a:t>种通道强度中接近的值合并，从而降低成</a:t>
            </a:r>
            <a:r>
              <a:rPr lang="en-US" altLang="zh-CN" dirty="0"/>
              <a:t>12</a:t>
            </a:r>
            <a:r>
              <a:rPr lang="zh-CN" altLang="en-US" dirty="0"/>
              <a:t>种，并且再次剔除自然界中不常见的颜色情况，最终降低到</a:t>
            </a:r>
            <a:r>
              <a:rPr lang="en-US" altLang="zh-CN" dirty="0"/>
              <a:t>83</a:t>
            </a:r>
            <a:r>
              <a:rPr lang="zh-CN" altLang="en-US" dirty="0"/>
              <a:t>中颜色组合。中间的图即降采样后获得的图像，可以看出他还是比较完整的保留了图像的特征信息。</a:t>
            </a:r>
            <a:endParaRPr lang="en-US" altLang="zh-CN" dirty="0"/>
          </a:p>
          <a:p>
            <a:r>
              <a:rPr lang="zh-CN" altLang="en-US" dirty="0"/>
              <a:t>首先我们可以得出的结论是更换模型并不会对损失函数的边界项造成影响，因此</a:t>
            </a:r>
            <a:r>
              <a:rPr lang="en-US" altLang="zh-CN" dirty="0" err="1"/>
              <a:t>grabcut</a:t>
            </a:r>
            <a:r>
              <a:rPr lang="zh-CN" altLang="en-US" dirty="0"/>
              <a:t>最终划分的边界还是能够达到比较平滑的效果。对于区域项，可以确认的是如果我们已知正确的前后景概率分布模型的参数，那最终我们一定能正确的划分出前后景。如果用了直方图对前后景进行建模，由于直方图是一种无参估计，它会相比与</a:t>
            </a:r>
            <a:r>
              <a:rPr lang="en-US" altLang="zh-CN" dirty="0"/>
              <a:t>GMM</a:t>
            </a:r>
            <a:r>
              <a:rPr lang="zh-CN" altLang="en-US" dirty="0"/>
              <a:t>会需要更多的数据才能接近真实概率分布，而且对于错误的数据的容忍度更低。同时直方图的鲁棒性也更差，因为对于未知区域的一个像素点，如果它的像素值接近但是并不与背景中的像素值完全相等，它在直方图模型中的出现概率就为</a:t>
            </a:r>
            <a:r>
              <a:rPr lang="en-US" altLang="zh-CN" dirty="0"/>
              <a:t>0</a:t>
            </a:r>
            <a:r>
              <a:rPr lang="zh-CN" altLang="en-US" dirty="0"/>
              <a:t>，完全不会被认为是背景。而高斯分布对于接近分布均值的像素仍会给出较大的概率密度，而后者较大的值才是我们需要的正确的概率。</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13</a:t>
            </a:fld>
            <a:endParaRPr lang="zh-CN" altLang="en-US"/>
          </a:p>
        </p:txBody>
      </p:sp>
    </p:spTree>
    <p:extLst>
      <p:ext uri="{BB962C8B-B14F-4D97-AF65-F5344CB8AC3E}">
        <p14:creationId xmlns:p14="http://schemas.microsoft.com/office/powerpoint/2010/main" val="233391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GrabCut</a:t>
            </a:r>
            <a:r>
              <a:rPr lang="zh-CN" altLang="en-US" dirty="0"/>
              <a:t>论文发布后，由于其在图像分割问题中达到的显著的成效，后续有陆陆续续发布很多基于</a:t>
            </a:r>
            <a:r>
              <a:rPr lang="en-US" altLang="zh-CN" dirty="0" err="1"/>
              <a:t>GrabCut</a:t>
            </a:r>
            <a:r>
              <a:rPr lang="zh-CN" altLang="en-US" dirty="0"/>
              <a:t>的优化和创新的新的分割算法，比如</a:t>
            </a:r>
            <a:r>
              <a:rPr lang="en-US" altLang="zh-CN" dirty="0" err="1"/>
              <a:t>LazySnapping</a:t>
            </a:r>
            <a:r>
              <a:rPr lang="en-US" altLang="zh-CN" dirty="0"/>
              <a:t>, Saliency Cuts</a:t>
            </a:r>
            <a:r>
              <a:rPr lang="zh-CN" altLang="en-US" dirty="0"/>
              <a:t>。其优化思路主要划分为三个方向，其中一个是基于改进损失函数的优化，另一种则是基于改进前后景模型的优化，还有就是基于改进算法运行复杂度和降低用户交互程度的优化。</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14</a:t>
            </a:fld>
            <a:endParaRPr lang="zh-CN" altLang="en-US"/>
          </a:p>
        </p:txBody>
      </p:sp>
    </p:spTree>
    <p:extLst>
      <p:ext uri="{BB962C8B-B14F-4D97-AF65-F5344CB8AC3E}">
        <p14:creationId xmlns:p14="http://schemas.microsoft.com/office/powerpoint/2010/main" val="194934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在</a:t>
            </a:r>
            <a:r>
              <a:rPr lang="en-US" altLang="zh-CN" b="0" i="0" dirty="0" err="1">
                <a:solidFill>
                  <a:srgbClr val="333333"/>
                </a:solidFill>
                <a:effectLst/>
                <a:latin typeface="Arial" panose="020B0604020202020204" pitchFamily="34" charset="0"/>
              </a:rPr>
              <a:t>grabcut</a:t>
            </a:r>
            <a:r>
              <a:rPr lang="zh-CN" altLang="en-US" b="0" i="0" dirty="0">
                <a:solidFill>
                  <a:srgbClr val="333333"/>
                </a:solidFill>
                <a:effectLst/>
                <a:latin typeface="Arial" panose="020B0604020202020204" pitchFamily="34" charset="0"/>
              </a:rPr>
              <a:t>前主要的图像分割方法有：</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1.</a:t>
            </a:r>
            <a:r>
              <a:rPr lang="zh-CN" altLang="en-US" b="0" i="0" dirty="0">
                <a:solidFill>
                  <a:srgbClr val="333333"/>
                </a:solidFill>
                <a:effectLst/>
                <a:latin typeface="Arial" panose="020B0604020202020204" pitchFamily="34" charset="0"/>
              </a:rPr>
              <a:t>基于阈值的分割方法：基于图像的灰度特征来计算一个或多个灰度阈值，并将图像中每个像素的灰度值与阈值相比较，最后将像素根据比较结果分到合适的类别中。因此，该类方法最为关键的一步就是按照某个准则函数来求解最佳灰度阈值。</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2.</a:t>
            </a:r>
            <a:r>
              <a:rPr lang="zh-CN" altLang="en-US" b="0" i="0" dirty="0">
                <a:solidFill>
                  <a:srgbClr val="333333"/>
                </a:solidFill>
                <a:effectLst/>
                <a:latin typeface="Arial" panose="020B0604020202020204" pitchFamily="34" charset="0"/>
              </a:rPr>
              <a:t>基于边缘的分割方法：所谓边缘是指图像中两个不同区域的边界线上连续的像素点的集合，是图像局部特征不连续性的反映，体现了灰度、颜色、纹理等图像特性的突变。通常情况下，基于边缘的分割方法指的是基于灰度值的边缘检测，它是建立在边缘灰度值会呈现出阶跃型或屋顶型变化这一观测基础上的方法。</a:t>
            </a:r>
            <a:endParaRPr lang="en-US" altLang="zh-CN" b="0" i="0" dirty="0">
              <a:solidFill>
                <a:srgbClr val="333333"/>
              </a:solidFill>
              <a:effectLst/>
              <a:latin typeface="Arial" panose="020B0604020202020204" pitchFamily="34" charset="0"/>
            </a:endParaRPr>
          </a:p>
          <a:p>
            <a:r>
              <a:rPr lang="en-US" altLang="zh-CN" b="0" i="0" dirty="0">
                <a:solidFill>
                  <a:srgbClr val="333333"/>
                </a:solidFill>
                <a:effectLst/>
                <a:latin typeface="Arial" panose="020B0604020202020204" pitchFamily="34" charset="0"/>
              </a:rPr>
              <a:t>3.</a:t>
            </a:r>
            <a:r>
              <a:rPr lang="zh-CN" altLang="en-US" b="0" i="0" dirty="0">
                <a:solidFill>
                  <a:srgbClr val="333333"/>
                </a:solidFill>
                <a:effectLst/>
                <a:latin typeface="Arial" panose="020B0604020202020204" pitchFamily="34" charset="0"/>
              </a:rPr>
              <a:t>基于图论的分割方法：此类方法把图像分割问题与图的最小割（</a:t>
            </a:r>
            <a:r>
              <a:rPr lang="en-US" altLang="zh-CN" b="0" i="0" dirty="0">
                <a:solidFill>
                  <a:srgbClr val="333333"/>
                </a:solidFill>
                <a:effectLst/>
                <a:latin typeface="Calibri" panose="020F0502020204030204" pitchFamily="34" charset="0"/>
              </a:rPr>
              <a:t>min cut</a:t>
            </a:r>
            <a:r>
              <a:rPr lang="zh-CN" altLang="en-US" b="0" i="0" dirty="0">
                <a:solidFill>
                  <a:srgbClr val="333333"/>
                </a:solidFill>
                <a:effectLst/>
                <a:latin typeface="Arial" panose="020B0604020202020204" pitchFamily="34" charset="0"/>
              </a:rPr>
              <a:t>）问题相关联。首先将图像映射为带权无向图</a:t>
            </a:r>
            <a:r>
              <a:rPr lang="en-US" altLang="zh-CN" b="0" i="0" dirty="0">
                <a:solidFill>
                  <a:srgbClr val="333333"/>
                </a:solidFill>
                <a:effectLst/>
                <a:latin typeface="Calibri" panose="020F0502020204030204" pitchFamily="34" charset="0"/>
              </a:rPr>
              <a:t>G=&lt;V</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E&gt;</a:t>
            </a:r>
            <a:r>
              <a:rPr lang="zh-CN" altLang="en-US" b="0" i="0" dirty="0">
                <a:solidFill>
                  <a:srgbClr val="333333"/>
                </a:solidFill>
                <a:effectLst/>
                <a:latin typeface="Arial" panose="020B0604020202020204" pitchFamily="34" charset="0"/>
              </a:rPr>
              <a:t>，图中每个节点</a:t>
            </a:r>
            <a:r>
              <a:rPr lang="en-US" altLang="zh-CN" b="0" i="0" dirty="0">
                <a:solidFill>
                  <a:srgbClr val="333333"/>
                </a:solidFill>
                <a:effectLst/>
                <a:latin typeface="Calibri" panose="020F0502020204030204" pitchFamily="34" charset="0"/>
              </a:rPr>
              <a:t>N</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V</a:t>
            </a:r>
            <a:r>
              <a:rPr lang="zh-CN" altLang="en-US" b="0" i="0" dirty="0">
                <a:solidFill>
                  <a:srgbClr val="333333"/>
                </a:solidFill>
                <a:effectLst/>
                <a:latin typeface="Arial" panose="020B0604020202020204" pitchFamily="34" charset="0"/>
              </a:rPr>
              <a:t>对应于图像中的每个像素，每条边∈</a:t>
            </a:r>
            <a:r>
              <a:rPr lang="en-US" altLang="zh-CN" b="0" i="0" dirty="0">
                <a:solidFill>
                  <a:srgbClr val="333333"/>
                </a:solidFill>
                <a:effectLst/>
                <a:latin typeface="Calibri" panose="020F0502020204030204" pitchFamily="34" charset="0"/>
              </a:rPr>
              <a:t>E</a:t>
            </a:r>
            <a:r>
              <a:rPr lang="zh-CN" altLang="en-US" b="0" i="0" dirty="0">
                <a:solidFill>
                  <a:srgbClr val="333333"/>
                </a:solidFill>
                <a:effectLst/>
                <a:latin typeface="Arial" panose="020B0604020202020204" pitchFamily="34" charset="0"/>
              </a:rPr>
              <a:t>连接着一对相邻的像素，边的权值表示了相邻像素之间在灰度、颜色或纹理方面的非负相似度。而对图像的一个分割</a:t>
            </a:r>
            <a:r>
              <a:rPr lang="en-US" altLang="zh-CN" b="0" i="0" dirty="0">
                <a:solidFill>
                  <a:srgbClr val="333333"/>
                </a:solidFill>
                <a:effectLst/>
                <a:latin typeface="Calibri" panose="020F0502020204030204" pitchFamily="34" charset="0"/>
              </a:rPr>
              <a:t>s</a:t>
            </a:r>
            <a:r>
              <a:rPr lang="zh-CN" altLang="en-US" b="0" i="0" dirty="0">
                <a:solidFill>
                  <a:srgbClr val="333333"/>
                </a:solidFill>
                <a:effectLst/>
                <a:latin typeface="Arial" panose="020B0604020202020204" pitchFamily="34" charset="0"/>
              </a:rPr>
              <a:t>就是对图的一个剪切，被分割的每个区域</a:t>
            </a:r>
            <a:r>
              <a:rPr lang="en-US" altLang="zh-CN" b="0" i="0" dirty="0">
                <a:solidFill>
                  <a:srgbClr val="333333"/>
                </a:solidFill>
                <a:effectLst/>
                <a:latin typeface="Calibri" panose="020F0502020204030204" pitchFamily="34" charset="0"/>
              </a:rPr>
              <a:t>C</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Calibri" panose="020F0502020204030204" pitchFamily="34" charset="0"/>
              </a:rPr>
              <a:t>S</a:t>
            </a:r>
            <a:r>
              <a:rPr lang="zh-CN" altLang="en-US" b="0" i="0" dirty="0">
                <a:solidFill>
                  <a:srgbClr val="333333"/>
                </a:solidFill>
                <a:effectLst/>
                <a:latin typeface="Arial" panose="020B0604020202020204" pitchFamily="34" charset="0"/>
              </a:rPr>
              <a:t>对应着图中的一个子图。而分割的最优原则就是使划分后的子图在内部保持相似度最大，而子图之间的相似度保持最小。</a:t>
            </a:r>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6DEDB3CB-D560-4466-B4F3-54606B0B15D2}" type="slidenum">
              <a:rPr lang="zh-CN" altLang="en-US" smtClean="0"/>
              <a:t>2</a:t>
            </a:fld>
            <a:endParaRPr lang="zh-CN" altLang="en-US"/>
          </a:p>
        </p:txBody>
      </p:sp>
    </p:spTree>
    <p:extLst>
      <p:ext uri="{BB962C8B-B14F-4D97-AF65-F5344CB8AC3E}">
        <p14:creationId xmlns:p14="http://schemas.microsoft.com/office/powerpoint/2010/main" val="52103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下面我将详细介绍一下</a:t>
            </a:r>
            <a:r>
              <a:rPr lang="en-US" altLang="zh-CN" dirty="0" err="1"/>
              <a:t>GraphCut</a:t>
            </a:r>
            <a:r>
              <a:rPr lang="zh-CN" altLang="en-US" dirty="0"/>
              <a:t>是如何通过基于图论和最小割算法的方法来对图像进行分割的。首先它对分割设计了一个总体的损失函数</a:t>
            </a:r>
            <a:r>
              <a:rPr lang="en-US" altLang="zh-CN" dirty="0"/>
              <a:t>E(A)</a:t>
            </a:r>
            <a:r>
              <a:rPr lang="zh-CN" altLang="en-US" dirty="0"/>
              <a:t>，其中</a:t>
            </a:r>
            <a:r>
              <a:rPr lang="en-US" altLang="zh-CN" dirty="0"/>
              <a:t>A</a:t>
            </a:r>
            <a:r>
              <a:rPr lang="zh-CN" altLang="en-US" dirty="0"/>
              <a:t>表示一种可能的对于图像的分割，</a:t>
            </a:r>
            <a:r>
              <a:rPr lang="en-US" altLang="zh-CN" dirty="0"/>
              <a:t>E(A)</a:t>
            </a:r>
            <a:r>
              <a:rPr lang="zh-CN" altLang="en-US" dirty="0"/>
              <a:t>表示当前分割的代价。</a:t>
            </a:r>
            <a:r>
              <a:rPr lang="en-US" altLang="zh-CN" dirty="0"/>
              <a:t>E(A)</a:t>
            </a:r>
            <a:r>
              <a:rPr lang="zh-CN" altLang="en-US" dirty="0"/>
              <a:t>由两个部分组成，</a:t>
            </a:r>
            <a:r>
              <a:rPr lang="en-US" altLang="zh-CN" dirty="0"/>
              <a:t>R(A)</a:t>
            </a:r>
            <a:r>
              <a:rPr lang="zh-CN" altLang="en-US" dirty="0"/>
              <a:t>表示区域项</a:t>
            </a:r>
            <a:r>
              <a:rPr lang="en-US" altLang="zh-CN" dirty="0"/>
              <a:t>region</a:t>
            </a:r>
            <a:r>
              <a:rPr lang="zh-CN" altLang="en-US" dirty="0"/>
              <a:t>，</a:t>
            </a:r>
            <a:r>
              <a:rPr lang="en-US" altLang="zh-CN" dirty="0"/>
              <a:t>B(A)</a:t>
            </a:r>
            <a:r>
              <a:rPr lang="zh-CN" altLang="en-US" dirty="0"/>
              <a:t>表示边界项</a:t>
            </a:r>
            <a:r>
              <a:rPr lang="en-US" altLang="zh-CN" dirty="0"/>
              <a:t>boundary</a:t>
            </a:r>
            <a:r>
              <a:rPr lang="zh-CN" altLang="en-US" dirty="0"/>
              <a:t>，</a:t>
            </a:r>
            <a:r>
              <a:rPr lang="en-US" altLang="zh-CN" sz="1200" dirty="0"/>
              <a:t>λ</a:t>
            </a:r>
            <a:r>
              <a:rPr lang="zh-CN" altLang="en-US" sz="1200" dirty="0"/>
              <a:t>是一个常数，表示区域项和边界项的权重比例，越大的</a:t>
            </a:r>
            <a:r>
              <a:rPr lang="en-US" altLang="zh-CN" sz="1200" dirty="0"/>
              <a:t>λ</a:t>
            </a:r>
            <a:r>
              <a:rPr lang="zh-CN" altLang="en-US" sz="1200" dirty="0"/>
              <a:t>则代表区域项所占的比重越大。其中</a:t>
            </a:r>
            <a:r>
              <a:rPr lang="en-US" altLang="zh-CN" sz="1200" dirty="0"/>
              <a:t>R(A)</a:t>
            </a:r>
            <a:r>
              <a:rPr lang="zh-CN" altLang="en-US" sz="1200" dirty="0"/>
              <a:t>的物理意义表示为将像素</a:t>
            </a:r>
            <a:r>
              <a:rPr lang="en-US" altLang="zh-CN" sz="1200" dirty="0"/>
              <a:t>p</a:t>
            </a:r>
            <a:r>
              <a:rPr lang="zh-CN" altLang="en-US" sz="1200" dirty="0"/>
              <a:t>分配到前景或后景后，前景和后景对应的概率模型的损失和，他反应了每个像素在前后景模型的一个适应程度。而</a:t>
            </a:r>
            <a:r>
              <a:rPr lang="en-US" altLang="zh-CN" sz="1200" dirty="0"/>
              <a:t>B(A)</a:t>
            </a:r>
            <a:r>
              <a:rPr lang="zh-CN" altLang="en-US" sz="1200" dirty="0"/>
              <a:t>的物理意义则是将前后景分割出来后其边界连续性的损失和，他表示在分割的边界出临界像素与其周围像素的连贯程度。整个</a:t>
            </a:r>
            <a:r>
              <a:rPr lang="en-US" altLang="zh-CN" sz="1200" dirty="0" err="1"/>
              <a:t>graphcut</a:t>
            </a:r>
            <a:r>
              <a:rPr lang="zh-CN" altLang="en-US" sz="1200" dirty="0"/>
              <a:t>的核心思想就是利用图论的方法去最小化我们的损失函数</a:t>
            </a:r>
            <a:r>
              <a:rPr lang="en-US" altLang="zh-CN" sz="1200" dirty="0"/>
              <a:t>E(A)</a:t>
            </a:r>
            <a:r>
              <a:rPr lang="zh-CN" altLang="en-US" sz="1200" dirty="0"/>
              <a:t>，使得分割后的像素集合更好的符合前后景概率分布模型，同时也保持同一区域内图像像素的连贯性</a:t>
            </a:r>
          </a:p>
          <a:p>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3</a:t>
            </a:fld>
            <a:endParaRPr lang="zh-CN" altLang="en-US"/>
          </a:p>
        </p:txBody>
      </p:sp>
    </p:spTree>
    <p:extLst>
      <p:ext uri="{BB962C8B-B14F-4D97-AF65-F5344CB8AC3E}">
        <p14:creationId xmlns:p14="http://schemas.microsoft.com/office/powerpoint/2010/main" val="138170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介绍完了损失函数后一个核心的问题就是如何通过图论的方法构建无向图来表达我们的损失函数，以及为什么这种构建方法能够合理的表达我们的损失函数。</a:t>
            </a:r>
            <a:endParaRPr lang="en-US" altLang="zh-CN" dirty="0"/>
          </a:p>
          <a:p>
            <a:r>
              <a:rPr lang="zh-CN" altLang="en-US" dirty="0"/>
              <a:t>首先我来介绍如何通过构建无向图来表达我们的损失函数，图像上的每一个像素点会对应图中的每一个节点，除此之外图还包括两个额外的节点，一个是源点</a:t>
            </a:r>
            <a:r>
              <a:rPr lang="en-US" altLang="zh-CN" dirty="0"/>
              <a:t>S</a:t>
            </a:r>
            <a:r>
              <a:rPr lang="zh-CN" altLang="en-US" dirty="0"/>
              <a:t>，和汇点</a:t>
            </a:r>
            <a:r>
              <a:rPr lang="en-US" altLang="zh-CN" dirty="0"/>
              <a:t>T</a:t>
            </a:r>
            <a:r>
              <a:rPr lang="zh-CN" altLang="en-US" dirty="0"/>
              <a:t>，对应的就是右图中的</a:t>
            </a:r>
            <a:r>
              <a:rPr lang="en-US" altLang="zh-CN" dirty="0"/>
              <a:t>Object terminal</a:t>
            </a:r>
            <a:r>
              <a:rPr lang="zh-CN" altLang="en-US" dirty="0"/>
              <a:t>和</a:t>
            </a:r>
            <a:r>
              <a:rPr lang="en-US" altLang="zh-CN" dirty="0"/>
              <a:t>Background terminal</a:t>
            </a:r>
            <a:r>
              <a:rPr lang="zh-CN" altLang="en-US" dirty="0"/>
              <a:t>。</a:t>
            </a:r>
            <a:endParaRPr lang="en-US" altLang="zh-CN" dirty="0"/>
          </a:p>
          <a:p>
            <a:r>
              <a:rPr lang="zh-CN" altLang="en-US" dirty="0"/>
              <a:t>首先我们知道损失函数由两部分组成，边界项和区域项。这两个项对应到图中的边就分别是</a:t>
            </a:r>
            <a:r>
              <a:rPr lang="en-US" altLang="zh-CN" dirty="0" err="1"/>
              <a:t>nlink</a:t>
            </a:r>
            <a:r>
              <a:rPr lang="zh-CN" altLang="en-US" dirty="0"/>
              <a:t>和</a:t>
            </a:r>
            <a:r>
              <a:rPr lang="en-US" altLang="zh-CN" dirty="0" err="1"/>
              <a:t>tlink</a:t>
            </a:r>
            <a:r>
              <a:rPr lang="zh-CN" altLang="en-US" dirty="0"/>
              <a:t>，临端链接</a:t>
            </a:r>
            <a:r>
              <a:rPr lang="en-US" altLang="zh-CN" dirty="0"/>
              <a:t>(neighbor link)</a:t>
            </a:r>
            <a:r>
              <a:rPr lang="zh-CN" altLang="en-US" dirty="0"/>
              <a:t>和终端链接</a:t>
            </a:r>
            <a:r>
              <a:rPr lang="en-US" altLang="zh-CN" dirty="0"/>
              <a:t>(terminal link)</a:t>
            </a:r>
            <a:r>
              <a:rPr lang="zh-CN" altLang="en-US" dirty="0"/>
              <a:t>，而对于图中的每一个节点，他都有两个</a:t>
            </a:r>
            <a:r>
              <a:rPr lang="en-US" altLang="zh-CN" dirty="0" err="1"/>
              <a:t>tlink</a:t>
            </a:r>
            <a:r>
              <a:rPr lang="zh-CN" altLang="en-US" dirty="0"/>
              <a:t>，分别连向源点</a:t>
            </a:r>
            <a:r>
              <a:rPr lang="en-US" altLang="zh-CN" dirty="0"/>
              <a:t>S</a:t>
            </a:r>
            <a:r>
              <a:rPr lang="zh-CN" altLang="en-US" dirty="0"/>
              <a:t>和汇点</a:t>
            </a:r>
            <a:r>
              <a:rPr lang="en-US" altLang="zh-CN" dirty="0"/>
              <a:t>T</a:t>
            </a:r>
            <a:r>
              <a:rPr lang="zh-CN" altLang="en-US" dirty="0"/>
              <a:t>，和若干个</a:t>
            </a:r>
            <a:r>
              <a:rPr lang="en-US" altLang="zh-CN" dirty="0" err="1"/>
              <a:t>nlink</a:t>
            </a:r>
            <a:r>
              <a:rPr lang="zh-CN" altLang="en-US" dirty="0"/>
              <a:t>，</a:t>
            </a:r>
            <a:r>
              <a:rPr lang="en-US" altLang="zh-CN" dirty="0" err="1"/>
              <a:t>nlink</a:t>
            </a:r>
            <a:r>
              <a:rPr lang="zh-CN" altLang="en-US" dirty="0"/>
              <a:t>的数量取决于在它周围节点的个数，最多的情况一个节点有</a:t>
            </a:r>
            <a:r>
              <a:rPr lang="en-US" altLang="zh-CN" dirty="0"/>
              <a:t>8</a:t>
            </a:r>
            <a:r>
              <a:rPr lang="zh-CN" altLang="en-US" dirty="0"/>
              <a:t>个</a:t>
            </a:r>
            <a:r>
              <a:rPr lang="en-US" altLang="zh-CN" dirty="0" err="1"/>
              <a:t>nlink</a:t>
            </a:r>
            <a:r>
              <a:rPr lang="zh-CN" altLang="en-US" dirty="0"/>
              <a:t>，上下左右，左上、左下、右上、右下共</a:t>
            </a:r>
            <a:r>
              <a:rPr lang="en-US" altLang="zh-CN" dirty="0"/>
              <a:t>8</a:t>
            </a:r>
            <a:r>
              <a:rPr lang="zh-CN" altLang="en-US" dirty="0"/>
              <a:t>个。</a:t>
            </a:r>
            <a:endParaRPr lang="en-US" altLang="zh-CN" dirty="0"/>
          </a:p>
          <a:p>
            <a:r>
              <a:rPr lang="zh-CN" altLang="en-US" dirty="0"/>
              <a:t>知道了每个节点边的组成，下面我们来讲一讲如何设计边的权值。对于</a:t>
            </a:r>
            <a:r>
              <a:rPr lang="en-US" altLang="zh-CN" dirty="0" err="1"/>
              <a:t>nlink</a:t>
            </a:r>
            <a:r>
              <a:rPr lang="zh-CN" altLang="en-US" dirty="0"/>
              <a:t>，由于我们希望</a:t>
            </a:r>
            <a:r>
              <a:rPr lang="en-US" altLang="zh-CN" dirty="0"/>
              <a:t>s-t</a:t>
            </a:r>
            <a:r>
              <a:rPr lang="zh-CN" altLang="en-US" dirty="0"/>
              <a:t>割能够割开前景和后景的交界区域，而这个交界区域相邻像素一般有着比较大的欧式距离，因此</a:t>
            </a:r>
            <a:r>
              <a:rPr lang="en-US" altLang="zh-CN" dirty="0" err="1"/>
              <a:t>nlink</a:t>
            </a:r>
            <a:r>
              <a:rPr lang="zh-CN" altLang="en-US" dirty="0"/>
              <a:t>的值等于与它相邻节点的欧式距离的一个函数，也就是我们的损失函数中的边界项。</a:t>
            </a:r>
            <a:endParaRPr lang="en-US" altLang="zh-CN" dirty="0"/>
          </a:p>
          <a:p>
            <a:r>
              <a:rPr lang="zh-CN" altLang="en-US" dirty="0"/>
              <a:t>而对于节点的</a:t>
            </a:r>
            <a:r>
              <a:rPr lang="en-US" altLang="zh-CN" dirty="0" err="1"/>
              <a:t>tlink</a:t>
            </a:r>
            <a:r>
              <a:rPr lang="zh-CN" altLang="en-US" dirty="0"/>
              <a:t>，如果我们已经能够事先知道它属于背景或者前景，举个例子，一个像素我们已经事先它属于背景区域，那么它连接到汇点</a:t>
            </a:r>
            <a:r>
              <a:rPr lang="en-US" altLang="zh-CN" dirty="0"/>
              <a:t>T</a:t>
            </a:r>
            <a:r>
              <a:rPr lang="zh-CN" altLang="en-US" dirty="0"/>
              <a:t>的</a:t>
            </a:r>
            <a:r>
              <a:rPr lang="en-US" altLang="zh-CN" dirty="0" err="1"/>
              <a:t>tlink</a:t>
            </a:r>
            <a:r>
              <a:rPr lang="zh-CN" altLang="en-US" dirty="0"/>
              <a:t>的权值就会特别大，论文中将这个值设置为一个定值</a:t>
            </a:r>
            <a:r>
              <a:rPr lang="en-US" altLang="zh-CN" dirty="0"/>
              <a:t>K</a:t>
            </a:r>
            <a:r>
              <a:rPr lang="zh-CN" altLang="en-US" dirty="0"/>
              <a:t>，而连接到源点</a:t>
            </a:r>
            <a:r>
              <a:rPr lang="en-US" altLang="zh-CN" dirty="0"/>
              <a:t>S</a:t>
            </a:r>
            <a:r>
              <a:rPr lang="zh-CN" altLang="en-US" dirty="0"/>
              <a:t>的</a:t>
            </a:r>
            <a:r>
              <a:rPr lang="en-US" altLang="zh-CN" dirty="0" err="1"/>
              <a:t>tlink</a:t>
            </a:r>
            <a:r>
              <a:rPr lang="zh-CN" altLang="en-US" dirty="0"/>
              <a:t>的权值就会等于</a:t>
            </a:r>
            <a:r>
              <a:rPr lang="en-US" altLang="zh-CN" dirty="0"/>
              <a:t>0</a:t>
            </a:r>
            <a:r>
              <a:rPr lang="zh-CN" altLang="en-US" dirty="0"/>
              <a:t>，这样的设计能够使得我们的</a:t>
            </a:r>
            <a:r>
              <a:rPr lang="en-US" altLang="zh-CN" dirty="0"/>
              <a:t>s-t</a:t>
            </a:r>
            <a:r>
              <a:rPr lang="zh-CN" altLang="en-US" dirty="0"/>
              <a:t>割不会把一个已知是背景的点划分到前景，因为切到它连接汇点</a:t>
            </a:r>
            <a:r>
              <a:rPr lang="en-US" altLang="zh-CN" dirty="0"/>
              <a:t>T</a:t>
            </a:r>
            <a:r>
              <a:rPr lang="zh-CN" altLang="en-US" dirty="0"/>
              <a:t>的边的代价特别大。而对于我们事先并不知道这个点所属的区域，那么它们连接到源点</a:t>
            </a:r>
            <a:r>
              <a:rPr lang="en-US" altLang="zh-CN" dirty="0"/>
              <a:t>S</a:t>
            </a:r>
            <a:r>
              <a:rPr lang="zh-CN" altLang="en-US" dirty="0"/>
              <a:t>和汇点</a:t>
            </a:r>
            <a:r>
              <a:rPr lang="en-US" altLang="zh-CN" dirty="0"/>
              <a:t>T</a:t>
            </a:r>
            <a:r>
              <a:rPr lang="zh-CN" altLang="en-US" dirty="0"/>
              <a:t>的边的权值就等于其在对应的前后景概率分布模型的概率密度，也就是我们的损失函数的区域项。</a:t>
            </a:r>
            <a:endParaRPr lang="en-US" altLang="zh-CN" dirty="0"/>
          </a:p>
          <a:p>
            <a:r>
              <a:rPr lang="zh-CN" altLang="en-US" dirty="0"/>
              <a:t>最后我们来介绍一下</a:t>
            </a:r>
            <a:r>
              <a:rPr lang="en-US" altLang="zh-CN" dirty="0" err="1"/>
              <a:t>tlink</a:t>
            </a:r>
            <a:r>
              <a:rPr lang="zh-CN" altLang="en-US" dirty="0"/>
              <a:t>中</a:t>
            </a:r>
            <a:r>
              <a:rPr lang="en-US" altLang="zh-CN" dirty="0"/>
              <a:t>K</a:t>
            </a:r>
            <a:r>
              <a:rPr lang="zh-CN" altLang="en-US" dirty="0"/>
              <a:t>值是如何设计的，以及为什么要这样设计。常值</a:t>
            </a:r>
            <a:r>
              <a:rPr lang="en-US" altLang="zh-CN" dirty="0"/>
              <a:t>K</a:t>
            </a:r>
            <a:r>
              <a:rPr lang="zh-CN" altLang="en-US" dirty="0"/>
              <a:t>等于图中每一个节点的</a:t>
            </a:r>
            <a:r>
              <a:rPr lang="en-US" altLang="zh-CN" dirty="0" err="1"/>
              <a:t>nlink</a:t>
            </a:r>
            <a:r>
              <a:rPr lang="zh-CN" altLang="en-US" dirty="0"/>
              <a:t>的和的最大值，为什么要这样设计</a:t>
            </a:r>
            <a:r>
              <a:rPr lang="en-US" altLang="zh-CN" dirty="0"/>
              <a:t>K</a:t>
            </a:r>
            <a:r>
              <a:rPr lang="zh-CN" altLang="en-US" dirty="0"/>
              <a:t>呢，假设我们已经事先知道某一个节点属于背景，考虑一个最糟糕的情况，他周围的点与它的相似程度非常高但并不属于背景，这样的化如果把他从周围的点集切割出来，我们就需要将这个点所有的</a:t>
            </a:r>
            <a:r>
              <a:rPr lang="en-US" altLang="zh-CN" dirty="0"/>
              <a:t>n-link</a:t>
            </a:r>
            <a:r>
              <a:rPr lang="zh-CN" altLang="en-US" dirty="0"/>
              <a:t>都切割掉，这样所增加的损失就会特别大，但是如果我们通过将这个划分到背景后所减少的</a:t>
            </a:r>
            <a:r>
              <a:rPr lang="en-US" altLang="zh-CN" dirty="0" err="1"/>
              <a:t>tlink</a:t>
            </a:r>
            <a:r>
              <a:rPr lang="zh-CN" altLang="en-US" dirty="0"/>
              <a:t>损失始终会大于增加的</a:t>
            </a:r>
            <a:r>
              <a:rPr lang="en-US" altLang="zh-CN" dirty="0" err="1"/>
              <a:t>nlink</a:t>
            </a:r>
            <a:r>
              <a:rPr lang="zh-CN" altLang="en-US" dirty="0"/>
              <a:t>损失的话，这样我们的</a:t>
            </a:r>
            <a:r>
              <a:rPr lang="en-US" altLang="zh-CN" dirty="0"/>
              <a:t>s-t</a:t>
            </a:r>
            <a:r>
              <a:rPr lang="zh-CN" altLang="en-US" dirty="0"/>
              <a:t>就能正常的划分出那先已知前后景信息的节点。</a:t>
            </a:r>
            <a:endParaRPr lang="en-US" altLang="zh-CN" dirty="0"/>
          </a:p>
          <a:p>
            <a:r>
              <a:rPr lang="zh-CN" altLang="en-US" dirty="0"/>
              <a:t>介绍完了如何通过图像和损失函数的定义和参数构建图，下面我们从宏观的角度去解释一下为什么这种构建方法能够使得</a:t>
            </a:r>
            <a:r>
              <a:rPr lang="en-US" altLang="zh-CN" dirty="0"/>
              <a:t>s-t</a:t>
            </a:r>
            <a:r>
              <a:rPr lang="zh-CN" altLang="en-US" dirty="0"/>
              <a:t>割正确的代表我们之前所定义的损失函数。以上图的</a:t>
            </a:r>
            <a:r>
              <a:rPr lang="en-US" altLang="zh-CN" dirty="0"/>
              <a:t>s-t</a:t>
            </a:r>
            <a:r>
              <a:rPr lang="zh-CN" altLang="en-US" dirty="0"/>
              <a:t>割为例子，我们可以直观的得出这样的结论，一个</a:t>
            </a:r>
            <a:r>
              <a:rPr lang="en-US" altLang="zh-CN" dirty="0"/>
              <a:t>s-t</a:t>
            </a:r>
            <a:r>
              <a:rPr lang="zh-CN" altLang="en-US" dirty="0"/>
              <a:t>割对于所有节点来说，只会切割每个节点的两条</a:t>
            </a:r>
            <a:r>
              <a:rPr lang="en-US" altLang="zh-CN" dirty="0" err="1"/>
              <a:t>tlink</a:t>
            </a:r>
            <a:r>
              <a:rPr lang="zh-CN" altLang="en-US" dirty="0"/>
              <a:t>中的一条，而这些被所有被切割的</a:t>
            </a:r>
            <a:r>
              <a:rPr lang="en-US" altLang="zh-CN" dirty="0" err="1"/>
              <a:t>tlink</a:t>
            </a:r>
            <a:r>
              <a:rPr lang="zh-CN" altLang="en-US" dirty="0"/>
              <a:t>的总和就构成了我们的</a:t>
            </a:r>
            <a:r>
              <a:rPr lang="en-US" altLang="zh-CN" dirty="0"/>
              <a:t>R(A)</a:t>
            </a:r>
            <a:r>
              <a:rPr lang="zh-CN" altLang="en-US" dirty="0"/>
              <a:t>，也就是损失函数的区域项。而对于</a:t>
            </a:r>
            <a:r>
              <a:rPr lang="en-US" altLang="zh-CN" dirty="0"/>
              <a:t>n-link</a:t>
            </a:r>
            <a:r>
              <a:rPr lang="zh-CN" altLang="en-US" dirty="0"/>
              <a:t>，一个</a:t>
            </a:r>
            <a:r>
              <a:rPr lang="en-US" altLang="zh-CN" dirty="0"/>
              <a:t>s-t</a:t>
            </a:r>
            <a:r>
              <a:rPr lang="zh-CN" altLang="en-US" dirty="0"/>
              <a:t>割只会切割恰巧位于边界两侧相邻节点的</a:t>
            </a:r>
            <a:r>
              <a:rPr lang="en-US" altLang="zh-CN" dirty="0"/>
              <a:t>n-link</a:t>
            </a:r>
            <a:r>
              <a:rPr lang="zh-CN" altLang="en-US" dirty="0"/>
              <a:t>，而它们的总和就构成了我们的</a:t>
            </a:r>
            <a:r>
              <a:rPr lang="en-US" altLang="zh-CN" dirty="0"/>
              <a:t>B(A)</a:t>
            </a:r>
            <a:r>
              <a:rPr lang="zh-CN" altLang="en-US" dirty="0"/>
              <a:t>，也就是损失函数的边界项。因此我们通过最小割算法求取无数种</a:t>
            </a:r>
            <a:r>
              <a:rPr lang="en-US" altLang="zh-CN" dirty="0"/>
              <a:t>s-t</a:t>
            </a:r>
            <a:r>
              <a:rPr lang="zh-CN" altLang="en-US" dirty="0"/>
              <a:t>割中一个代价最小的</a:t>
            </a:r>
            <a:r>
              <a:rPr lang="en-US" altLang="zh-CN" dirty="0"/>
              <a:t>s-t</a:t>
            </a:r>
            <a:r>
              <a:rPr lang="zh-CN" altLang="en-US" dirty="0"/>
              <a:t>割也就等价于我们遍历所有可能的前后景划分方式</a:t>
            </a:r>
            <a:r>
              <a:rPr lang="en-US" altLang="zh-CN" dirty="0"/>
              <a:t>A</a:t>
            </a:r>
            <a:r>
              <a:rPr lang="zh-CN" altLang="en-US" dirty="0"/>
              <a:t>从而得到一个使得损失函数最小的划分方式，两个描述本质上是一样的。</a:t>
            </a:r>
            <a:endParaRPr lang="en-US" altLang="zh-CN"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4</a:t>
            </a:fld>
            <a:endParaRPr lang="zh-CN" altLang="en-US"/>
          </a:p>
        </p:txBody>
      </p:sp>
    </p:spTree>
    <p:extLst>
      <p:ext uri="{BB962C8B-B14F-4D97-AF65-F5344CB8AC3E}">
        <p14:creationId xmlns:p14="http://schemas.microsoft.com/office/powerpoint/2010/main" val="290915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介绍完如何通过图论的方法进行图像分割，下面我来讲解一下</a:t>
            </a:r>
            <a:r>
              <a:rPr lang="en-US" altLang="zh-CN" dirty="0" err="1"/>
              <a:t>GraphCut</a:t>
            </a:r>
            <a:r>
              <a:rPr lang="zh-CN" altLang="en-US" dirty="0"/>
              <a:t>的一个大致工作。</a:t>
            </a:r>
            <a:r>
              <a:rPr lang="en-US" altLang="zh-CN" dirty="0" err="1"/>
              <a:t>GraphCut</a:t>
            </a:r>
            <a:r>
              <a:rPr lang="zh-CN" altLang="en-US" dirty="0"/>
              <a:t>它主要用于单色图的物体分割问题，所谓的单色图就是一种只有若干种灰度颜色的图像。在</a:t>
            </a:r>
            <a:r>
              <a:rPr lang="en-US" altLang="zh-CN" dirty="0" err="1"/>
              <a:t>GraphCut</a:t>
            </a:r>
            <a:r>
              <a:rPr lang="zh-CN" altLang="en-US" dirty="0"/>
              <a:t>中，作者将</a:t>
            </a:r>
            <a:r>
              <a:rPr lang="en-US" altLang="zh-CN" dirty="0"/>
              <a:t>R(A)</a:t>
            </a:r>
            <a:r>
              <a:rPr lang="zh-CN" altLang="en-US" dirty="0"/>
              <a:t>设计为直方图概率分布函数，也就是利用直方图模型来表示前后景的像素概率分布模型。而</a:t>
            </a:r>
            <a:r>
              <a:rPr lang="en-US" altLang="zh-CN" dirty="0"/>
              <a:t>B(A)</a:t>
            </a:r>
            <a:r>
              <a:rPr lang="zh-CN" altLang="en-US" dirty="0"/>
              <a:t>即是相邻像素的一个与欧式距离有关的函数。设计完损失函数之后，</a:t>
            </a:r>
            <a:r>
              <a:rPr lang="en-US" altLang="zh-CN" dirty="0" err="1"/>
              <a:t>GraphCut</a:t>
            </a:r>
            <a:r>
              <a:rPr lang="zh-CN" altLang="en-US" dirty="0"/>
              <a:t>要求用户首先把部分的前景和后景图像手动标记出来，用以构建前后景的直方图模型，在通过构建图和最小割算法划分出未知区域的前后景。</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5</a:t>
            </a:fld>
            <a:endParaRPr lang="zh-CN" altLang="en-US"/>
          </a:p>
        </p:txBody>
      </p:sp>
    </p:spTree>
    <p:extLst>
      <p:ext uri="{BB962C8B-B14F-4D97-AF65-F5344CB8AC3E}">
        <p14:creationId xmlns:p14="http://schemas.microsoft.com/office/powerpoint/2010/main" val="298346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相较于</a:t>
            </a:r>
            <a:r>
              <a:rPr lang="en-US" altLang="zh-CN" dirty="0" err="1"/>
              <a:t>GraphCut</a:t>
            </a:r>
            <a:r>
              <a:rPr lang="zh-CN" altLang="en-US" dirty="0"/>
              <a:t>单色图分割</a:t>
            </a:r>
            <a:r>
              <a:rPr lang="en-US" altLang="zh-CN" dirty="0"/>
              <a:t>, </a:t>
            </a:r>
            <a:r>
              <a:rPr lang="en-US" altLang="zh-CN" dirty="0" err="1"/>
              <a:t>GrabCut</a:t>
            </a:r>
            <a:r>
              <a:rPr lang="zh-CN" altLang="en-US" dirty="0"/>
              <a:t>处理的则是彩色图前后景分割问题。不同与</a:t>
            </a:r>
            <a:r>
              <a:rPr lang="en-US" altLang="zh-CN" dirty="0" err="1"/>
              <a:t>Graphcut</a:t>
            </a:r>
            <a:r>
              <a:rPr lang="zh-CN" altLang="en-US" dirty="0"/>
              <a:t>的直方图模型，</a:t>
            </a:r>
            <a:r>
              <a:rPr lang="en-US" altLang="zh-CN" dirty="0" err="1"/>
              <a:t>grabcut</a:t>
            </a:r>
            <a:r>
              <a:rPr lang="zh-CN" altLang="en-US" dirty="0"/>
              <a:t>利用</a:t>
            </a:r>
            <a:r>
              <a:rPr lang="en-US" altLang="zh-CN" dirty="0"/>
              <a:t>GMM</a:t>
            </a:r>
            <a:r>
              <a:rPr lang="zh-CN" altLang="en-US" dirty="0"/>
              <a:t>（混合高斯模型）来描述前后景的概率分布模型，并且使用了迭代优化的方法来获取整体上最佳的分割。由于使用了迭代优化的方式，</a:t>
            </a:r>
            <a:r>
              <a:rPr lang="en-US" altLang="zh-CN" dirty="0" err="1"/>
              <a:t>grabcut</a:t>
            </a:r>
            <a:r>
              <a:rPr lang="zh-CN" altLang="en-US" dirty="0"/>
              <a:t>即使没有获得一个准确的前后景像素分布模型，他也能通过逐步优化的方式去接近真实的前后景分布模型。因此，</a:t>
            </a:r>
            <a:r>
              <a:rPr lang="en-US" altLang="zh-CN" dirty="0" err="1"/>
              <a:t>grabcut</a:t>
            </a:r>
            <a:r>
              <a:rPr lang="zh-CN" altLang="en-US" dirty="0"/>
              <a:t>只需要用户通过一个矩形框大致的框出前景物体的范围即可，这大大的提高了算法的用户友善程度。</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6</a:t>
            </a:fld>
            <a:endParaRPr lang="zh-CN" altLang="en-US"/>
          </a:p>
        </p:txBody>
      </p:sp>
    </p:spTree>
    <p:extLst>
      <p:ext uri="{BB962C8B-B14F-4D97-AF65-F5344CB8AC3E}">
        <p14:creationId xmlns:p14="http://schemas.microsoft.com/office/powerpoint/2010/main" val="25475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下面我们具体介绍一下</a:t>
            </a:r>
            <a:r>
              <a:rPr lang="en-US" altLang="zh-CN" dirty="0" err="1"/>
              <a:t>GrabCut</a:t>
            </a:r>
            <a:r>
              <a:rPr lang="zh-CN" altLang="en-US" dirty="0"/>
              <a:t>中的损失函数是如何定义的。在第一个公式中，</a:t>
            </a:r>
            <a:r>
              <a:rPr lang="en-US" altLang="zh-CN" dirty="0"/>
              <a:t>E</a:t>
            </a:r>
            <a:r>
              <a:rPr lang="zh-CN" altLang="en-US" dirty="0"/>
              <a:t>代表损失函数，</a:t>
            </a:r>
            <a:r>
              <a:rPr lang="en-US" altLang="zh-CN" dirty="0"/>
              <a:t>U</a:t>
            </a:r>
            <a:r>
              <a:rPr lang="zh-CN" altLang="en-US" dirty="0"/>
              <a:t>和</a:t>
            </a:r>
            <a:r>
              <a:rPr lang="en-US" altLang="zh-CN" dirty="0"/>
              <a:t>V</a:t>
            </a:r>
            <a:r>
              <a:rPr lang="zh-CN" altLang="en-US" dirty="0"/>
              <a:t>分别代表损失函数的区域项和边界项。</a:t>
            </a:r>
            <a:r>
              <a:rPr lang="en-US" altLang="zh-CN" dirty="0"/>
              <a:t>α</a:t>
            </a:r>
            <a:r>
              <a:rPr lang="zh-CN" altLang="en-US" dirty="0"/>
              <a:t>表示目前的图像中像素标签，</a:t>
            </a:r>
            <a:r>
              <a:rPr lang="en-US" altLang="zh-CN" dirty="0"/>
              <a:t>0</a:t>
            </a:r>
            <a:r>
              <a:rPr lang="zh-CN" altLang="en-US" dirty="0"/>
              <a:t>表示背景，</a:t>
            </a:r>
            <a:r>
              <a:rPr lang="en-US" altLang="zh-CN" dirty="0"/>
              <a:t>1</a:t>
            </a:r>
            <a:r>
              <a:rPr lang="zh-CN" altLang="en-US" dirty="0"/>
              <a:t>表示前景，</a:t>
            </a:r>
            <a:r>
              <a:rPr lang="en-US" altLang="zh-CN" dirty="0"/>
              <a:t>k</a:t>
            </a:r>
            <a:r>
              <a:rPr lang="zh-CN" altLang="en-US" dirty="0"/>
              <a:t>是像素在混合高斯模型中所属的多元高斯分布的下标，</a:t>
            </a:r>
            <a:r>
              <a:rPr lang="en-US" altLang="zh-CN" dirty="0"/>
              <a:t>θ</a:t>
            </a:r>
            <a:r>
              <a:rPr lang="zh-CN" altLang="en-US" dirty="0"/>
              <a:t>代表混合高斯模型的参数，由均值和协方差组成，</a:t>
            </a:r>
            <a:r>
              <a:rPr lang="en-US" altLang="zh-CN" dirty="0"/>
              <a:t>z</a:t>
            </a:r>
            <a:r>
              <a:rPr lang="zh-CN" altLang="en-US" dirty="0"/>
              <a:t>代表像素值。从第二个公式我们可以知道区域项等于图像中所有像素点在其对应混合高斯分布模型中的概率密度和。第三个公式具体给出了如何计算像素点的概率密度，他的值等于混合高斯分布的加权概率和取对数再取反，一个像素它属于某个混合高斯模型的概率越大，它对应的</a:t>
            </a:r>
            <a:r>
              <a:rPr lang="en-US" altLang="zh-CN" dirty="0"/>
              <a:t>D</a:t>
            </a:r>
            <a:r>
              <a:rPr lang="zh-CN" altLang="en-US" dirty="0"/>
              <a:t>值越小。在第四个公式中，</a:t>
            </a:r>
            <a:r>
              <a:rPr lang="en-US" altLang="zh-CN" dirty="0"/>
              <a:t>C</a:t>
            </a:r>
            <a:r>
              <a:rPr lang="zh-CN" altLang="en-US" dirty="0"/>
              <a:t>代表划分前后景的边界两边的相邻像素的集合，边界项就等于这些边界上所有相邻点的欧式距离的平方乘以</a:t>
            </a:r>
            <a:r>
              <a:rPr lang="en-US" altLang="zh-CN" dirty="0"/>
              <a:t>β</a:t>
            </a:r>
            <a:r>
              <a:rPr lang="zh-CN" altLang="en-US" dirty="0"/>
              <a:t>取反再取对数再乘以</a:t>
            </a:r>
            <a:r>
              <a:rPr lang="en-US" altLang="zh-CN" dirty="0"/>
              <a:t>γ</a:t>
            </a:r>
            <a:r>
              <a:rPr lang="zh-CN" altLang="en-US" dirty="0"/>
              <a:t>。其中</a:t>
            </a:r>
            <a:r>
              <a:rPr lang="en-US" altLang="zh-CN" dirty="0"/>
              <a:t>γ</a:t>
            </a:r>
            <a:r>
              <a:rPr lang="zh-CN" altLang="en-US" dirty="0"/>
              <a:t>用来决定是边界项更重要还是区域项更重要。</a:t>
            </a:r>
            <a:r>
              <a:rPr lang="en-US" altLang="zh-CN" dirty="0"/>
              <a:t>β</a:t>
            </a:r>
            <a:r>
              <a:rPr lang="zh-CN" altLang="en-US" dirty="0"/>
              <a:t>是一个定值，它等于图像中所有相邻点的欧式距离的期望的倒数，这样的设计可以使得在分割算法在高对比度图像的边界和低对比度图像的边界都有着差不多的效果。从公式四中我们可以直观的看出，如果两个相邻像素的像素值完全相等，它们的</a:t>
            </a:r>
            <a:r>
              <a:rPr lang="en-US" altLang="zh-CN" dirty="0"/>
              <a:t>V</a:t>
            </a:r>
            <a:r>
              <a:rPr lang="zh-CN" altLang="en-US" dirty="0"/>
              <a:t>值就为最大，等于</a:t>
            </a:r>
            <a:r>
              <a:rPr lang="en-US" altLang="zh-CN" dirty="0"/>
              <a:t>γ</a:t>
            </a:r>
            <a:r>
              <a:rPr lang="zh-CN" altLang="en-US" dirty="0"/>
              <a:t>。</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7</a:t>
            </a:fld>
            <a:endParaRPr lang="zh-CN" altLang="en-US"/>
          </a:p>
        </p:txBody>
      </p:sp>
    </p:spTree>
    <p:extLst>
      <p:ext uri="{BB962C8B-B14F-4D97-AF65-F5344CB8AC3E}">
        <p14:creationId xmlns:p14="http://schemas.microsoft.com/office/powerpoint/2010/main" val="379115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下面我们介绍</a:t>
            </a:r>
            <a:r>
              <a:rPr lang="en-US" altLang="zh-CN" dirty="0" err="1"/>
              <a:t>Grabcut</a:t>
            </a:r>
            <a:r>
              <a:rPr lang="zh-CN" altLang="en-US" dirty="0"/>
              <a:t>算法的初始化流程和迭代流程。初始化主要分为三个部分，首先用户手动的把前景的大致区域标记出来。其中</a:t>
            </a:r>
            <a:r>
              <a:rPr lang="en-US" altLang="zh-CN" dirty="0" err="1"/>
              <a:t>trimapT</a:t>
            </a:r>
            <a:r>
              <a:rPr lang="zh-CN" altLang="en-US" dirty="0"/>
              <a:t>的含义是，将一个图像划分为三个区域，确定的背景区域</a:t>
            </a:r>
            <a:r>
              <a:rPr lang="en-US" altLang="zh-CN" dirty="0"/>
              <a:t>TB</a:t>
            </a:r>
            <a:r>
              <a:rPr lang="zh-CN" altLang="en-US" dirty="0"/>
              <a:t>，确定的前景区域</a:t>
            </a:r>
            <a:r>
              <a:rPr lang="en-US" altLang="zh-CN" dirty="0"/>
              <a:t>TF</a:t>
            </a:r>
            <a:r>
              <a:rPr lang="zh-CN" altLang="en-US" dirty="0"/>
              <a:t>和不确定的区域</a:t>
            </a:r>
            <a:r>
              <a:rPr lang="en-US" altLang="zh-CN" dirty="0"/>
              <a:t>TU</a:t>
            </a:r>
            <a:r>
              <a:rPr lang="zh-CN" altLang="en-US" dirty="0"/>
              <a:t>，用户的矩形框外表示确定的背景区域，矩形框内表示不确定的区域。</a:t>
            </a:r>
            <a:endParaRPr lang="en-US" altLang="zh-CN" dirty="0"/>
          </a:p>
          <a:p>
            <a:r>
              <a:rPr lang="zh-CN" altLang="en-US" dirty="0"/>
              <a:t>对于</a:t>
            </a:r>
            <a:r>
              <a:rPr lang="en-US" altLang="zh-CN" dirty="0"/>
              <a:t>TB</a:t>
            </a:r>
            <a:r>
              <a:rPr lang="zh-CN" altLang="en-US" dirty="0"/>
              <a:t>区域内的像素，将标签置为</a:t>
            </a:r>
            <a:r>
              <a:rPr lang="en-US" altLang="zh-CN" dirty="0"/>
              <a:t>0</a:t>
            </a:r>
            <a:r>
              <a:rPr lang="zh-CN" altLang="en-US" dirty="0"/>
              <a:t>，而对于</a:t>
            </a:r>
            <a:r>
              <a:rPr lang="en-US" altLang="zh-CN" dirty="0"/>
              <a:t>TU</a:t>
            </a:r>
            <a:r>
              <a:rPr lang="zh-CN" altLang="en-US" dirty="0"/>
              <a:t>区域内的像素，将标签置为</a:t>
            </a:r>
            <a:r>
              <a:rPr lang="en-US" altLang="zh-CN" dirty="0"/>
              <a:t>1</a:t>
            </a:r>
            <a:r>
              <a:rPr lang="zh-CN" altLang="en-US" dirty="0"/>
              <a:t>。然后通过属于</a:t>
            </a:r>
            <a:r>
              <a:rPr lang="en-US" altLang="zh-CN" dirty="0"/>
              <a:t>0</a:t>
            </a:r>
            <a:r>
              <a:rPr lang="zh-CN" altLang="en-US" dirty="0"/>
              <a:t>，</a:t>
            </a:r>
            <a:r>
              <a:rPr lang="en-US" altLang="zh-CN" dirty="0"/>
              <a:t>1</a:t>
            </a:r>
            <a:r>
              <a:rPr lang="zh-CN" altLang="en-US" dirty="0"/>
              <a:t>标签的内的所有对应像素来初始化前后景混合高斯模型。</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8</a:t>
            </a:fld>
            <a:endParaRPr lang="zh-CN" altLang="en-US"/>
          </a:p>
        </p:txBody>
      </p:sp>
    </p:spTree>
    <p:extLst>
      <p:ext uri="{BB962C8B-B14F-4D97-AF65-F5344CB8AC3E}">
        <p14:creationId xmlns:p14="http://schemas.microsoft.com/office/powerpoint/2010/main" val="47266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在迭代的过程中我们首先更新</a:t>
            </a:r>
            <a:r>
              <a:rPr lang="en-US" altLang="zh-CN" dirty="0"/>
              <a:t>TU</a:t>
            </a:r>
            <a:r>
              <a:rPr lang="zh-CN" altLang="en-US" dirty="0"/>
              <a:t>区域内每个像素的所属的高斯分布的</a:t>
            </a:r>
            <a:r>
              <a:rPr lang="en-US" altLang="zh-CN" dirty="0"/>
              <a:t>k</a:t>
            </a:r>
            <a:r>
              <a:rPr lang="zh-CN" altLang="en-US" dirty="0"/>
              <a:t>值，然后根据图像像素信息计算混合高斯分布的参数（均值和协方差），再接着第三步我们根据已知的混合高斯模型的参数和定义好的损失函数，构建图并且使用最小割算法获得最佳的</a:t>
            </a:r>
            <a:r>
              <a:rPr lang="en-US" altLang="zh-CN" dirty="0"/>
              <a:t>s-t</a:t>
            </a:r>
            <a:r>
              <a:rPr lang="zh-CN" altLang="en-US" dirty="0"/>
              <a:t>割来进行新的前后景划分，并且更新每个像素的标签。接下来回到第一步，通过新的前后景分割来计算新的</a:t>
            </a:r>
            <a:r>
              <a:rPr lang="en-US" altLang="zh-CN" dirty="0"/>
              <a:t>k</a:t>
            </a:r>
            <a:r>
              <a:rPr lang="zh-CN" altLang="en-US" dirty="0"/>
              <a:t>值和新的混合高斯模型参数和新的最小割，直到收敛，也即损失函数的下降趋势减缓或者停滞。</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9</a:t>
            </a:fld>
            <a:endParaRPr lang="zh-CN" altLang="en-US"/>
          </a:p>
        </p:txBody>
      </p:sp>
    </p:spTree>
    <p:extLst>
      <p:ext uri="{BB962C8B-B14F-4D97-AF65-F5344CB8AC3E}">
        <p14:creationId xmlns:p14="http://schemas.microsoft.com/office/powerpoint/2010/main" val="222005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44C3E-6DEC-91B5-3B90-6C82AFB5DD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6DCF72-2661-FEEE-AAA1-4270E738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B0F530-889A-2F3D-3853-AA1998344030}"/>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3138981E-D3AD-84AA-A8B4-D0872D285DDE}"/>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BD374E45-B1E4-C8C0-554D-C25BDED6BEC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49366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D67E8-269B-E139-C5E3-4C66352553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A1C60C-DE72-997B-8197-72E4C81504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0BBE8F-6D21-8BA8-F23B-AFC72067C746}"/>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66E72D41-8E43-160A-00E0-D8AAEE3EE3C5}"/>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8C43D060-EBA0-453E-A3EE-1BA0A6BCDD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96383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58A5E6-CADC-5F4B-F8D7-2ABDB12FD5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F2B0B8-BD6C-4F86-8335-1D8AF215A62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0D57CF-C552-6968-C56D-B30CC9AC2687}"/>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1EEC9098-095D-9D45-7ADA-91C2C22D7EF8}"/>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D51EEB01-5AB3-45A1-B7A2-95630C74F86F}"/>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16511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A14BB-770C-14E2-408F-4241D152D4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E9DEA6-247E-A24B-C41C-DBB3401A41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54929E-368A-3383-3429-9659C3F623F1}"/>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042B347D-C4CC-E95E-19F6-5CD4F9B586EB}"/>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4DC6A990-D341-EDE3-A741-76D01F327440}"/>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453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1FAED-11F5-B3F7-44FD-2E11B910FB2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3CD2303-D1E3-C20E-83B7-833E50335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798248-D8E9-B974-299C-B1E9F92A7D05}"/>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83335F46-8C33-43C4-3B61-1A237AA24E0F}"/>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18AD295A-0C64-94D5-D4CC-CCABD51477A5}"/>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6522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9FEFB-6C48-62D5-2A02-9076E022A0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BDD269-97C2-15B0-AB79-ABFECD44DB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9F7D4D-652F-32A0-CB46-D0675B639A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5D983B-300D-6D97-AED4-57544B8F0FE9}"/>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6" name="页脚占位符 5">
            <a:extLst>
              <a:ext uri="{FF2B5EF4-FFF2-40B4-BE49-F238E27FC236}">
                <a16:creationId xmlns:a16="http://schemas.microsoft.com/office/drawing/2014/main" id="{0B7C74E3-D044-F7BC-4422-9E0650ACDB4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A5BCB089-0EBC-9147-2C87-C61D27F78383}"/>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918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819B7-547A-4629-E523-7D98EFC802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7BBD0F-1A7C-C69C-A331-5BE159FC3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19FFE9-CC19-5B14-E1C2-25C919F6668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3EB84E-BDAC-7727-5EB0-3780D2C91F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36EDCBD-3DD5-33F6-FD92-FB13E119A1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88875F-38E8-49DD-1E0B-7AF1EE7B6FF9}"/>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8" name="页脚占位符 7">
            <a:extLst>
              <a:ext uri="{FF2B5EF4-FFF2-40B4-BE49-F238E27FC236}">
                <a16:creationId xmlns:a16="http://schemas.microsoft.com/office/drawing/2014/main" id="{46A6292E-F864-430E-7FEE-FD2D9DD18D0F}"/>
              </a:ext>
            </a:extLst>
          </p:cNvPr>
          <p:cNvSpPr>
            <a:spLocks noGrp="1"/>
          </p:cNvSpPr>
          <p:nvPr>
            <p:ph type="ftr" sz="quarter" idx="11"/>
          </p:nvPr>
        </p:nvSpPr>
        <p:spPr/>
        <p:txBody>
          <a:bodyPr/>
          <a:lstStyle/>
          <a:p>
            <a:endParaRPr lang="en-US" sz="1000" dirty="0"/>
          </a:p>
        </p:txBody>
      </p:sp>
      <p:sp>
        <p:nvSpPr>
          <p:cNvPr id="9" name="灯片编号占位符 8">
            <a:extLst>
              <a:ext uri="{FF2B5EF4-FFF2-40B4-BE49-F238E27FC236}">
                <a16:creationId xmlns:a16="http://schemas.microsoft.com/office/drawing/2014/main" id="{F3E8B16C-B7CE-1709-7EF6-189116CB2F1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1663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1876-E1B8-F83D-53F6-3E147E9053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65E9F0-2430-D31E-ED4B-5467B6B73268}"/>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4" name="页脚占位符 3">
            <a:extLst>
              <a:ext uri="{FF2B5EF4-FFF2-40B4-BE49-F238E27FC236}">
                <a16:creationId xmlns:a16="http://schemas.microsoft.com/office/drawing/2014/main" id="{4513A09D-389A-1328-B5AB-A6566FA54B83}"/>
              </a:ext>
            </a:extLst>
          </p:cNvPr>
          <p:cNvSpPr>
            <a:spLocks noGrp="1"/>
          </p:cNvSpPr>
          <p:nvPr>
            <p:ph type="ftr" sz="quarter" idx="11"/>
          </p:nvPr>
        </p:nvSpPr>
        <p:spPr/>
        <p:txBody>
          <a:bodyPr/>
          <a:lstStyle/>
          <a:p>
            <a:endParaRPr lang="en-US" sz="1000" dirty="0"/>
          </a:p>
        </p:txBody>
      </p:sp>
      <p:sp>
        <p:nvSpPr>
          <p:cNvPr id="5" name="灯片编号占位符 4">
            <a:extLst>
              <a:ext uri="{FF2B5EF4-FFF2-40B4-BE49-F238E27FC236}">
                <a16:creationId xmlns:a16="http://schemas.microsoft.com/office/drawing/2014/main" id="{EEF02319-FF5C-977C-6C7C-6B1BD1B370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92986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57F9F-A575-4665-9BEC-1BA4C433F8BF}"/>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3" name="页脚占位符 2">
            <a:extLst>
              <a:ext uri="{FF2B5EF4-FFF2-40B4-BE49-F238E27FC236}">
                <a16:creationId xmlns:a16="http://schemas.microsoft.com/office/drawing/2014/main" id="{AEA3C8B5-E741-853F-7764-14084A50C9F7}"/>
              </a:ext>
            </a:extLst>
          </p:cNvPr>
          <p:cNvSpPr>
            <a:spLocks noGrp="1"/>
          </p:cNvSpPr>
          <p:nvPr>
            <p:ph type="ftr" sz="quarter" idx="11"/>
          </p:nvPr>
        </p:nvSpPr>
        <p:spPr/>
        <p:txBody>
          <a:bodyPr/>
          <a:lstStyle/>
          <a:p>
            <a:endParaRPr lang="en-US" sz="1000" dirty="0"/>
          </a:p>
        </p:txBody>
      </p:sp>
      <p:sp>
        <p:nvSpPr>
          <p:cNvPr id="4" name="灯片编号占位符 3">
            <a:extLst>
              <a:ext uri="{FF2B5EF4-FFF2-40B4-BE49-F238E27FC236}">
                <a16:creationId xmlns:a16="http://schemas.microsoft.com/office/drawing/2014/main" id="{4ED26AAF-4E89-5E75-6ADC-EFB315A8FF16}"/>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6710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666E-2D98-1913-1ED2-A8263437CD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80A5DB-886F-D676-15F3-025D373971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1D6010-C237-EF06-0CBD-B086BD347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B1F46D-DA32-B2F1-5640-A1A2C6D77E3D}"/>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6" name="页脚占位符 5">
            <a:extLst>
              <a:ext uri="{FF2B5EF4-FFF2-40B4-BE49-F238E27FC236}">
                <a16:creationId xmlns:a16="http://schemas.microsoft.com/office/drawing/2014/main" id="{6A34A48B-3EE2-030F-D21C-83EEBC50221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1D6CE94F-11EA-D2BD-ED7D-3E9196F4D0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1508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1BC99-D8D1-7DBC-5B7A-FB299EDCE6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5A20A0-29BD-2209-7762-ADDD67648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3CC6CF-71D5-8D9A-774E-30B54471B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B3D8B1-746F-AA8D-8E88-8CA592FB70B3}"/>
              </a:ext>
            </a:extLst>
          </p:cNvPr>
          <p:cNvSpPr>
            <a:spLocks noGrp="1"/>
          </p:cNvSpPr>
          <p:nvPr>
            <p:ph type="dt" sz="half" idx="10"/>
          </p:nvPr>
        </p:nvSpPr>
        <p:spPr/>
        <p:txBody>
          <a:bodyPr/>
          <a:lstStyle/>
          <a:p>
            <a:pPr algn="r"/>
            <a:fld id="{3F9AFA87-1417-4992-ABD9-27C3BC8CC883}" type="datetimeFigureOut">
              <a:rPr lang="en-US" smtClean="0"/>
              <a:pPr algn="r"/>
              <a:t>7/12/2023</a:t>
            </a:fld>
            <a:endParaRPr lang="en-US" dirty="0"/>
          </a:p>
        </p:txBody>
      </p:sp>
      <p:sp>
        <p:nvSpPr>
          <p:cNvPr id="6" name="页脚占位符 5">
            <a:extLst>
              <a:ext uri="{FF2B5EF4-FFF2-40B4-BE49-F238E27FC236}">
                <a16:creationId xmlns:a16="http://schemas.microsoft.com/office/drawing/2014/main" id="{B6D710D4-6B0C-5151-6DA9-691709EF14DE}"/>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9DFB1731-CDC9-291E-B9C9-A02FC404E1F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07789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F77A3C-9F3D-59F6-4E70-763EE076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D63B90-E282-DCB5-D4E3-2BD678EC0B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D24DA1-1545-E71D-A9E8-9807619E45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7/12/2023</a:t>
            </a:fld>
            <a:endParaRPr lang="en-US" dirty="0"/>
          </a:p>
        </p:txBody>
      </p:sp>
      <p:sp>
        <p:nvSpPr>
          <p:cNvPr id="5" name="页脚占位符 4">
            <a:extLst>
              <a:ext uri="{FF2B5EF4-FFF2-40B4-BE49-F238E27FC236}">
                <a16:creationId xmlns:a16="http://schemas.microsoft.com/office/drawing/2014/main" id="{8ADAA8CD-E5FC-529E-47F1-87D7504E7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灯片编号占位符 5">
            <a:extLst>
              <a:ext uri="{FF2B5EF4-FFF2-40B4-BE49-F238E27FC236}">
                <a16:creationId xmlns:a16="http://schemas.microsoft.com/office/drawing/2014/main" id="{33390AF7-00EA-1046-2110-50C92BDAB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162858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A7344BB-A3E5-AD8B-ACB7-8CB1F3C5B815}"/>
              </a:ext>
            </a:extLst>
          </p:cNvPr>
          <p:cNvSpPr txBox="1"/>
          <p:nvPr/>
        </p:nvSpPr>
        <p:spPr>
          <a:xfrm>
            <a:off x="9069045" y="4873390"/>
            <a:ext cx="2488545" cy="461665"/>
          </a:xfrm>
          <a:prstGeom prst="rect">
            <a:avLst/>
          </a:prstGeom>
          <a:noFill/>
        </p:spPr>
        <p:txBody>
          <a:bodyPr wrap="square" rtlCol="0">
            <a:spAutoFit/>
          </a:bodyPr>
          <a:lstStyle/>
          <a:p>
            <a:r>
              <a:rPr lang="zh-CN" altLang="en-US" sz="2400" dirty="0"/>
              <a:t>汇报人：刘涛</a:t>
            </a:r>
          </a:p>
        </p:txBody>
      </p:sp>
      <p:sp>
        <p:nvSpPr>
          <p:cNvPr id="2" name="文本框 1">
            <a:extLst>
              <a:ext uri="{FF2B5EF4-FFF2-40B4-BE49-F238E27FC236}">
                <a16:creationId xmlns:a16="http://schemas.microsoft.com/office/drawing/2014/main" id="{3FBC9734-73AB-2525-10FB-E635E1CA086F}"/>
              </a:ext>
            </a:extLst>
          </p:cNvPr>
          <p:cNvSpPr txBox="1"/>
          <p:nvPr/>
        </p:nvSpPr>
        <p:spPr>
          <a:xfrm>
            <a:off x="634410" y="659467"/>
            <a:ext cx="10923180" cy="1323439"/>
          </a:xfrm>
          <a:prstGeom prst="rect">
            <a:avLst/>
          </a:prstGeom>
          <a:noFill/>
        </p:spPr>
        <p:txBody>
          <a:bodyPr wrap="square" rtlCol="0">
            <a:spAutoFit/>
          </a:bodyPr>
          <a:lstStyle/>
          <a:p>
            <a:r>
              <a:rPr lang="en-US" altLang="zh-CN" sz="4000" b="1" dirty="0"/>
              <a:t>“</a:t>
            </a:r>
            <a:r>
              <a:rPr lang="en-US" altLang="zh-CN" sz="4000" b="1" dirty="0" err="1"/>
              <a:t>GrabCut</a:t>
            </a:r>
            <a:r>
              <a:rPr lang="en-US" altLang="zh-CN" sz="4000" b="1" dirty="0"/>
              <a:t>”: interactive foreground extraction using iterated graph cuts</a:t>
            </a:r>
            <a:endParaRPr lang="zh-CN" altLang="en-US" sz="4000" b="1" dirty="0"/>
          </a:p>
        </p:txBody>
      </p:sp>
      <p:sp>
        <p:nvSpPr>
          <p:cNvPr id="4" name="文本框 3">
            <a:extLst>
              <a:ext uri="{FF2B5EF4-FFF2-40B4-BE49-F238E27FC236}">
                <a16:creationId xmlns:a16="http://schemas.microsoft.com/office/drawing/2014/main" id="{F2D9B167-02CE-0E2B-38DF-9D2D5DA79C7C}"/>
              </a:ext>
            </a:extLst>
          </p:cNvPr>
          <p:cNvSpPr txBox="1"/>
          <p:nvPr/>
        </p:nvSpPr>
        <p:spPr>
          <a:xfrm>
            <a:off x="634410" y="2421425"/>
            <a:ext cx="6570920" cy="369332"/>
          </a:xfrm>
          <a:prstGeom prst="rect">
            <a:avLst/>
          </a:prstGeom>
          <a:noFill/>
        </p:spPr>
        <p:txBody>
          <a:bodyPr wrap="square" rtlCol="0">
            <a:spAutoFit/>
          </a:bodyPr>
          <a:lstStyle/>
          <a:p>
            <a:r>
              <a:rPr lang="en-US" altLang="zh-CN" b="1" dirty="0"/>
              <a:t>Authors: </a:t>
            </a:r>
            <a:r>
              <a:rPr lang="en-US" altLang="zh-CN" dirty="0">
                <a:solidFill>
                  <a:schemeClr val="tx1">
                    <a:lumMod val="50000"/>
                    <a:lumOff val="50000"/>
                  </a:schemeClr>
                </a:solidFill>
              </a:rPr>
              <a:t>Carsten Rother, Vladimir Kolmogorov, Andrew Blake</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52057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45639-6A4F-F451-2257-1AF69C141932}"/>
              </a:ext>
            </a:extLst>
          </p:cNvPr>
          <p:cNvSpPr>
            <a:spLocks noGrp="1"/>
          </p:cNvSpPr>
          <p:nvPr>
            <p:ph type="title"/>
          </p:nvPr>
        </p:nvSpPr>
        <p:spPr>
          <a:xfrm>
            <a:off x="765628" y="0"/>
            <a:ext cx="10515600" cy="1325563"/>
          </a:xfrm>
        </p:spPr>
        <p:txBody>
          <a:bodyPr/>
          <a:lstStyle/>
          <a:p>
            <a:r>
              <a:rPr lang="en-US" altLang="zh-CN" b="1" dirty="0"/>
              <a:t>Result</a:t>
            </a:r>
            <a:endParaRPr lang="zh-CN" altLang="en-US" b="1" dirty="0"/>
          </a:p>
        </p:txBody>
      </p:sp>
      <p:pic>
        <p:nvPicPr>
          <p:cNvPr id="5" name="内容占位符 4" descr="人的脸被修图成狗的图片&#10;&#10;中度可信度描述已自动生成">
            <a:extLst>
              <a:ext uri="{FF2B5EF4-FFF2-40B4-BE49-F238E27FC236}">
                <a16:creationId xmlns:a16="http://schemas.microsoft.com/office/drawing/2014/main" id="{9869090A-3459-BB71-37C8-7F4908EC6F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202216"/>
            <a:ext cx="10033000" cy="2818044"/>
          </a:xfrm>
        </p:spPr>
      </p:pic>
      <p:pic>
        <p:nvPicPr>
          <p:cNvPr id="7" name="图片 6" descr="图片包含 游戏机, 消防栓, 标志&#10;&#10;描述已自动生成">
            <a:extLst>
              <a:ext uri="{FF2B5EF4-FFF2-40B4-BE49-F238E27FC236}">
                <a16:creationId xmlns:a16="http://schemas.microsoft.com/office/drawing/2014/main" id="{A82DD632-CC1D-AE30-0D14-A9A58C111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20259"/>
            <a:ext cx="10033000" cy="2493917"/>
          </a:xfrm>
          <a:prstGeom prst="rect">
            <a:avLst/>
          </a:prstGeom>
        </p:spPr>
      </p:pic>
    </p:spTree>
    <p:extLst>
      <p:ext uri="{BB962C8B-B14F-4D97-AF65-F5344CB8AC3E}">
        <p14:creationId xmlns:p14="http://schemas.microsoft.com/office/powerpoint/2010/main" val="152545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769D22-996E-44AA-48AE-1828EC9C3E56}"/>
              </a:ext>
            </a:extLst>
          </p:cNvPr>
          <p:cNvPicPr>
            <a:picLocks noChangeAspect="1"/>
          </p:cNvPicPr>
          <p:nvPr/>
        </p:nvPicPr>
        <p:blipFill>
          <a:blip r:embed="rId3"/>
          <a:stretch>
            <a:fillRect/>
          </a:stretch>
        </p:blipFill>
        <p:spPr>
          <a:xfrm>
            <a:off x="427486" y="218337"/>
            <a:ext cx="4651281" cy="1733811"/>
          </a:xfrm>
          <a:prstGeom prst="rect">
            <a:avLst/>
          </a:prstGeom>
        </p:spPr>
      </p:pic>
      <p:pic>
        <p:nvPicPr>
          <p:cNvPr id="3" name="图片 2">
            <a:extLst>
              <a:ext uri="{FF2B5EF4-FFF2-40B4-BE49-F238E27FC236}">
                <a16:creationId xmlns:a16="http://schemas.microsoft.com/office/drawing/2014/main" id="{C60EC5C7-139C-4B3A-3443-C3A267F5098C}"/>
              </a:ext>
            </a:extLst>
          </p:cNvPr>
          <p:cNvPicPr>
            <a:picLocks noChangeAspect="1"/>
          </p:cNvPicPr>
          <p:nvPr/>
        </p:nvPicPr>
        <p:blipFill>
          <a:blip r:embed="rId4"/>
          <a:stretch>
            <a:fillRect/>
          </a:stretch>
        </p:blipFill>
        <p:spPr>
          <a:xfrm>
            <a:off x="427486" y="2526303"/>
            <a:ext cx="4651280" cy="1742152"/>
          </a:xfrm>
          <a:prstGeom prst="rect">
            <a:avLst/>
          </a:prstGeom>
        </p:spPr>
      </p:pic>
      <p:pic>
        <p:nvPicPr>
          <p:cNvPr id="4" name="图片 3">
            <a:extLst>
              <a:ext uri="{FF2B5EF4-FFF2-40B4-BE49-F238E27FC236}">
                <a16:creationId xmlns:a16="http://schemas.microsoft.com/office/drawing/2014/main" id="{DE4F5162-3E7F-EBAB-8CF1-A4EA8ED20718}"/>
              </a:ext>
            </a:extLst>
          </p:cNvPr>
          <p:cNvPicPr>
            <a:picLocks noChangeAspect="1"/>
          </p:cNvPicPr>
          <p:nvPr/>
        </p:nvPicPr>
        <p:blipFill>
          <a:blip r:embed="rId5"/>
          <a:stretch>
            <a:fillRect/>
          </a:stretch>
        </p:blipFill>
        <p:spPr>
          <a:xfrm>
            <a:off x="427486" y="4836313"/>
            <a:ext cx="4650964" cy="1754516"/>
          </a:xfrm>
          <a:prstGeom prst="rect">
            <a:avLst/>
          </a:prstGeom>
        </p:spPr>
      </p:pic>
      <p:pic>
        <p:nvPicPr>
          <p:cNvPr id="5" name="图片 4">
            <a:extLst>
              <a:ext uri="{FF2B5EF4-FFF2-40B4-BE49-F238E27FC236}">
                <a16:creationId xmlns:a16="http://schemas.microsoft.com/office/drawing/2014/main" id="{313F734C-4960-C2B3-87DE-FA875EDCE1FD}"/>
              </a:ext>
            </a:extLst>
          </p:cNvPr>
          <p:cNvPicPr>
            <a:picLocks noChangeAspect="1"/>
          </p:cNvPicPr>
          <p:nvPr/>
        </p:nvPicPr>
        <p:blipFill>
          <a:blip r:embed="rId6"/>
          <a:stretch>
            <a:fillRect/>
          </a:stretch>
        </p:blipFill>
        <p:spPr>
          <a:xfrm>
            <a:off x="6096001" y="4830894"/>
            <a:ext cx="4747200" cy="1757247"/>
          </a:xfrm>
          <a:prstGeom prst="rect">
            <a:avLst/>
          </a:prstGeom>
        </p:spPr>
      </p:pic>
      <p:pic>
        <p:nvPicPr>
          <p:cNvPr id="6" name="图片 5">
            <a:extLst>
              <a:ext uri="{FF2B5EF4-FFF2-40B4-BE49-F238E27FC236}">
                <a16:creationId xmlns:a16="http://schemas.microsoft.com/office/drawing/2014/main" id="{72D8DF08-6487-C036-CAD3-9ED5DAE52BC0}"/>
              </a:ext>
            </a:extLst>
          </p:cNvPr>
          <p:cNvPicPr>
            <a:picLocks noChangeAspect="1"/>
          </p:cNvPicPr>
          <p:nvPr/>
        </p:nvPicPr>
        <p:blipFill>
          <a:blip r:embed="rId7"/>
          <a:stretch>
            <a:fillRect/>
          </a:stretch>
        </p:blipFill>
        <p:spPr>
          <a:xfrm>
            <a:off x="6095998" y="2526303"/>
            <a:ext cx="4662427" cy="1742152"/>
          </a:xfrm>
          <a:prstGeom prst="rect">
            <a:avLst/>
          </a:prstGeom>
        </p:spPr>
      </p:pic>
      <p:pic>
        <p:nvPicPr>
          <p:cNvPr id="7" name="图片 6">
            <a:extLst>
              <a:ext uri="{FF2B5EF4-FFF2-40B4-BE49-F238E27FC236}">
                <a16:creationId xmlns:a16="http://schemas.microsoft.com/office/drawing/2014/main" id="{83EFC357-4129-A266-A271-A8858CC0B23C}"/>
              </a:ext>
            </a:extLst>
          </p:cNvPr>
          <p:cNvPicPr>
            <a:picLocks noChangeAspect="1"/>
          </p:cNvPicPr>
          <p:nvPr/>
        </p:nvPicPr>
        <p:blipFill>
          <a:blip r:embed="rId8"/>
          <a:stretch>
            <a:fillRect/>
          </a:stretch>
        </p:blipFill>
        <p:spPr>
          <a:xfrm>
            <a:off x="6095998" y="206618"/>
            <a:ext cx="4662427" cy="1757247"/>
          </a:xfrm>
          <a:prstGeom prst="rect">
            <a:avLst/>
          </a:prstGeom>
        </p:spPr>
      </p:pic>
      <p:sp>
        <p:nvSpPr>
          <p:cNvPr id="8" name="箭头: 下 7">
            <a:extLst>
              <a:ext uri="{FF2B5EF4-FFF2-40B4-BE49-F238E27FC236}">
                <a16:creationId xmlns:a16="http://schemas.microsoft.com/office/drawing/2014/main" id="{6A95D3F4-D0DD-772D-5B9A-C18CF8E29F45}"/>
              </a:ext>
            </a:extLst>
          </p:cNvPr>
          <p:cNvSpPr/>
          <p:nvPr/>
        </p:nvSpPr>
        <p:spPr>
          <a:xfrm>
            <a:off x="2529768" y="2059677"/>
            <a:ext cx="446400" cy="352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F15BA761-F923-C5E1-DC0B-A8362D44B372}"/>
              </a:ext>
            </a:extLst>
          </p:cNvPr>
          <p:cNvSpPr/>
          <p:nvPr/>
        </p:nvSpPr>
        <p:spPr>
          <a:xfrm>
            <a:off x="2529768" y="4375984"/>
            <a:ext cx="446400" cy="352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E6865293-92AC-0534-C5F0-C6ABAC5DD090}"/>
              </a:ext>
            </a:extLst>
          </p:cNvPr>
          <p:cNvSpPr/>
          <p:nvPr/>
        </p:nvSpPr>
        <p:spPr>
          <a:xfrm>
            <a:off x="5367486" y="5489777"/>
            <a:ext cx="439479" cy="4394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上 10">
            <a:extLst>
              <a:ext uri="{FF2B5EF4-FFF2-40B4-BE49-F238E27FC236}">
                <a16:creationId xmlns:a16="http://schemas.microsoft.com/office/drawing/2014/main" id="{643B6263-7DF7-030E-3D05-58729930F2B0}"/>
              </a:ext>
            </a:extLst>
          </p:cNvPr>
          <p:cNvSpPr/>
          <p:nvPr/>
        </p:nvSpPr>
        <p:spPr>
          <a:xfrm>
            <a:off x="8246401" y="4375984"/>
            <a:ext cx="446400" cy="3528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上 11">
            <a:extLst>
              <a:ext uri="{FF2B5EF4-FFF2-40B4-BE49-F238E27FC236}">
                <a16:creationId xmlns:a16="http://schemas.microsoft.com/office/drawing/2014/main" id="{A3355CCC-4182-C058-D6F8-411069109AC7}"/>
              </a:ext>
            </a:extLst>
          </p:cNvPr>
          <p:cNvSpPr/>
          <p:nvPr/>
        </p:nvSpPr>
        <p:spPr>
          <a:xfrm>
            <a:off x="8204011" y="2068684"/>
            <a:ext cx="446400" cy="3528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090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BFF712-3EC9-4D9A-E112-2A004DCA4D71}"/>
              </a:ext>
            </a:extLst>
          </p:cNvPr>
          <p:cNvSpPr>
            <a:spLocks noGrp="1"/>
          </p:cNvSpPr>
          <p:nvPr>
            <p:ph type="title"/>
          </p:nvPr>
        </p:nvSpPr>
        <p:spPr/>
        <p:txBody>
          <a:bodyPr/>
          <a:lstStyle/>
          <a:p>
            <a:r>
              <a:rPr lang="en-US" altLang="zh-CN" b="1" dirty="0"/>
              <a:t>Code optimization</a:t>
            </a:r>
            <a:endParaRPr lang="zh-CN" altLang="en-US" b="1" dirty="0"/>
          </a:p>
        </p:txBody>
      </p:sp>
      <p:sp>
        <p:nvSpPr>
          <p:cNvPr id="3" name="内容占位符 2">
            <a:extLst>
              <a:ext uri="{FF2B5EF4-FFF2-40B4-BE49-F238E27FC236}">
                <a16:creationId xmlns:a16="http://schemas.microsoft.com/office/drawing/2014/main" id="{3D874072-502F-6242-A3D1-D79052A8C3F1}"/>
              </a:ext>
            </a:extLst>
          </p:cNvPr>
          <p:cNvSpPr>
            <a:spLocks noGrp="1"/>
          </p:cNvSpPr>
          <p:nvPr>
            <p:ph idx="1"/>
          </p:nvPr>
        </p:nvSpPr>
        <p:spPr/>
        <p:txBody>
          <a:bodyPr/>
          <a:lstStyle/>
          <a:p>
            <a:r>
              <a:rPr lang="en-US" altLang="zh-CN" b="0" i="0" dirty="0" err="1">
                <a:solidFill>
                  <a:srgbClr val="1F2328"/>
                </a:solidFill>
                <a:effectLst/>
                <a:latin typeface="-apple-system"/>
              </a:rPr>
              <a:t>GrabCut</a:t>
            </a:r>
            <a:r>
              <a:rPr lang="zh-CN" altLang="en-US" b="0" i="0" dirty="0">
                <a:solidFill>
                  <a:srgbClr val="1F2328"/>
                </a:solidFill>
                <a:effectLst/>
                <a:latin typeface="-apple-system"/>
              </a:rPr>
              <a:t>中有一些参数可以复用，只需要初始化一次并保存即可。比如</a:t>
            </a:r>
            <a:r>
              <a:rPr lang="en-US" altLang="zh-CN" b="0" i="0" dirty="0">
                <a:solidFill>
                  <a:srgbClr val="1F2328"/>
                </a:solidFill>
                <a:effectLst/>
                <a:latin typeface="-apple-system"/>
              </a:rPr>
              <a:t>GMM</a:t>
            </a:r>
            <a:r>
              <a:rPr lang="zh-CN" altLang="en-US" b="0" i="0" dirty="0">
                <a:solidFill>
                  <a:srgbClr val="1F2328"/>
                </a:solidFill>
                <a:effectLst/>
                <a:latin typeface="-apple-system"/>
              </a:rPr>
              <a:t>模型中的协方差的逆矩阵和行列式、边界函数</a:t>
            </a:r>
            <a:r>
              <a:rPr lang="zh-CN" altLang="en-US" dirty="0">
                <a:solidFill>
                  <a:srgbClr val="1F2328"/>
                </a:solidFill>
                <a:latin typeface="-apple-system"/>
              </a:rPr>
              <a:t>在每个像素上的取值等。</a:t>
            </a:r>
            <a:endParaRPr lang="en-US" altLang="zh-CN" dirty="0">
              <a:solidFill>
                <a:srgbClr val="1F2328"/>
              </a:solidFill>
              <a:latin typeface="-apple-system"/>
            </a:endParaRPr>
          </a:p>
          <a:p>
            <a:r>
              <a:rPr lang="zh-CN" altLang="en-US" b="0" i="0" dirty="0">
                <a:solidFill>
                  <a:srgbClr val="1F2328"/>
                </a:solidFill>
                <a:effectLst/>
                <a:latin typeface="-apple-system"/>
              </a:rPr>
              <a:t>计算多元高斯分布的概率密度需要矩阵乘法运算，而矩阵乘法运算的时间复杂度是</a:t>
            </a:r>
            <a:r>
              <a:rPr lang="en-US" altLang="zh-CN" b="0" i="0" dirty="0">
                <a:solidFill>
                  <a:srgbClr val="1F2328"/>
                </a:solidFill>
                <a:effectLst/>
                <a:latin typeface="-apple-system"/>
              </a:rPr>
              <a:t>n³</a:t>
            </a:r>
            <a:r>
              <a:rPr lang="zh-CN" altLang="en-US" b="0" i="0" dirty="0">
                <a:solidFill>
                  <a:srgbClr val="1F2328"/>
                </a:solidFill>
                <a:effectLst/>
                <a:latin typeface="-apple-system"/>
              </a:rPr>
              <a:t>级别，将这些矩阵运算改为数的加法和乘法的组合可以大大提高运行速度。</a:t>
            </a:r>
            <a:endParaRPr lang="en-US" altLang="zh-CN" b="0" i="0" dirty="0">
              <a:solidFill>
                <a:srgbClr val="1F2328"/>
              </a:solidFill>
              <a:effectLst/>
              <a:latin typeface="-apple-system"/>
            </a:endParaRPr>
          </a:p>
          <a:p>
            <a:endParaRPr lang="zh-CN" altLang="en-US" dirty="0"/>
          </a:p>
        </p:txBody>
      </p:sp>
    </p:spTree>
    <p:extLst>
      <p:ext uri="{BB962C8B-B14F-4D97-AF65-F5344CB8AC3E}">
        <p14:creationId xmlns:p14="http://schemas.microsoft.com/office/powerpoint/2010/main" val="258225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747EC-5A0F-C4C7-906F-C55DB914782D}"/>
              </a:ext>
            </a:extLst>
          </p:cNvPr>
          <p:cNvSpPr>
            <a:spLocks noGrp="1"/>
          </p:cNvSpPr>
          <p:nvPr>
            <p:ph type="title"/>
          </p:nvPr>
        </p:nvSpPr>
        <p:spPr/>
        <p:txBody>
          <a:bodyPr/>
          <a:lstStyle/>
          <a:p>
            <a:r>
              <a:rPr lang="en-US" altLang="zh-CN" b="1" dirty="0"/>
              <a:t>GMM vs Color-Histogram</a:t>
            </a:r>
            <a:endParaRPr lang="zh-CN" altLang="en-US" b="1" dirty="0"/>
          </a:p>
        </p:txBody>
      </p:sp>
      <p:pic>
        <p:nvPicPr>
          <p:cNvPr id="8" name="图片 7" descr="男人跳在空中&#10;&#10;描述已自动生成">
            <a:extLst>
              <a:ext uri="{FF2B5EF4-FFF2-40B4-BE49-F238E27FC236}">
                <a16:creationId xmlns:a16="http://schemas.microsoft.com/office/drawing/2014/main" id="{2868EBD1-8AB4-F50D-43A4-67F8CE569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60" y="1582220"/>
            <a:ext cx="3354841" cy="4473121"/>
          </a:xfrm>
          <a:prstGeom prst="rect">
            <a:avLst/>
          </a:prstGeom>
        </p:spPr>
      </p:pic>
      <p:pic>
        <p:nvPicPr>
          <p:cNvPr id="15" name="图片 14">
            <a:extLst>
              <a:ext uri="{FF2B5EF4-FFF2-40B4-BE49-F238E27FC236}">
                <a16:creationId xmlns:a16="http://schemas.microsoft.com/office/drawing/2014/main" id="{C5674327-A6FE-D0DD-2461-38CCE46A402C}"/>
              </a:ext>
            </a:extLst>
          </p:cNvPr>
          <p:cNvPicPr>
            <a:picLocks noChangeAspect="1"/>
          </p:cNvPicPr>
          <p:nvPr/>
        </p:nvPicPr>
        <p:blipFill>
          <a:blip r:embed="rId4"/>
          <a:stretch>
            <a:fillRect/>
          </a:stretch>
        </p:blipFill>
        <p:spPr>
          <a:xfrm>
            <a:off x="7440614" y="1582220"/>
            <a:ext cx="3354841" cy="4483812"/>
          </a:xfrm>
          <a:prstGeom prst="rect">
            <a:avLst/>
          </a:prstGeom>
        </p:spPr>
      </p:pic>
      <p:pic>
        <p:nvPicPr>
          <p:cNvPr id="17" name="图片 16" descr="跳起来的男人&#10;&#10;描述已自动生成">
            <a:extLst>
              <a:ext uri="{FF2B5EF4-FFF2-40B4-BE49-F238E27FC236}">
                <a16:creationId xmlns:a16="http://schemas.microsoft.com/office/drawing/2014/main" id="{358714B3-0DF3-88F3-D8A9-D14D0CD96A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201" y="1582219"/>
            <a:ext cx="3354841" cy="4473121"/>
          </a:xfrm>
          <a:prstGeom prst="rect">
            <a:avLst/>
          </a:prstGeom>
        </p:spPr>
      </p:pic>
      <p:sp>
        <p:nvSpPr>
          <p:cNvPr id="18" name="文本框 17">
            <a:extLst>
              <a:ext uri="{FF2B5EF4-FFF2-40B4-BE49-F238E27FC236}">
                <a16:creationId xmlns:a16="http://schemas.microsoft.com/office/drawing/2014/main" id="{09FD5559-8D34-0697-5BBB-4A9597093738}"/>
              </a:ext>
            </a:extLst>
          </p:cNvPr>
          <p:cNvSpPr txBox="1"/>
          <p:nvPr/>
        </p:nvSpPr>
        <p:spPr>
          <a:xfrm>
            <a:off x="1457666" y="6123543"/>
            <a:ext cx="2010228" cy="369332"/>
          </a:xfrm>
          <a:prstGeom prst="rect">
            <a:avLst/>
          </a:prstGeom>
          <a:noFill/>
        </p:spPr>
        <p:txBody>
          <a:bodyPr wrap="square" rtlCol="0">
            <a:spAutoFit/>
          </a:bodyPr>
          <a:lstStyle/>
          <a:p>
            <a:pPr algn="ctr"/>
            <a:r>
              <a:rPr lang="en-US" altLang="zh-CN" dirty="0"/>
              <a:t>Source image</a:t>
            </a:r>
            <a:endParaRPr lang="zh-CN" altLang="en-US" dirty="0"/>
          </a:p>
        </p:txBody>
      </p:sp>
      <p:sp>
        <p:nvSpPr>
          <p:cNvPr id="19" name="文本框 18">
            <a:extLst>
              <a:ext uri="{FF2B5EF4-FFF2-40B4-BE49-F238E27FC236}">
                <a16:creationId xmlns:a16="http://schemas.microsoft.com/office/drawing/2014/main" id="{77B482AE-C58D-9EBC-A893-5ABEF8882EF9}"/>
              </a:ext>
            </a:extLst>
          </p:cNvPr>
          <p:cNvSpPr txBox="1"/>
          <p:nvPr/>
        </p:nvSpPr>
        <p:spPr>
          <a:xfrm>
            <a:off x="4591674" y="6123543"/>
            <a:ext cx="2451893" cy="369332"/>
          </a:xfrm>
          <a:prstGeom prst="rect">
            <a:avLst/>
          </a:prstGeom>
          <a:noFill/>
        </p:spPr>
        <p:txBody>
          <a:bodyPr wrap="square" rtlCol="0">
            <a:spAutoFit/>
          </a:bodyPr>
          <a:lstStyle/>
          <a:p>
            <a:pPr algn="ctr"/>
            <a:r>
              <a:rPr lang="en-US" altLang="zh-CN" dirty="0"/>
              <a:t>Color-Histogram image</a:t>
            </a:r>
            <a:endParaRPr lang="zh-CN" altLang="en-US" dirty="0"/>
          </a:p>
        </p:txBody>
      </p:sp>
      <p:sp>
        <p:nvSpPr>
          <p:cNvPr id="20" name="文本框 19">
            <a:extLst>
              <a:ext uri="{FF2B5EF4-FFF2-40B4-BE49-F238E27FC236}">
                <a16:creationId xmlns:a16="http://schemas.microsoft.com/office/drawing/2014/main" id="{70062578-2A32-DAD3-54B2-0BE63525EDB3}"/>
              </a:ext>
            </a:extLst>
          </p:cNvPr>
          <p:cNvSpPr txBox="1"/>
          <p:nvPr/>
        </p:nvSpPr>
        <p:spPr>
          <a:xfrm>
            <a:off x="8167348" y="6115377"/>
            <a:ext cx="2010228" cy="369332"/>
          </a:xfrm>
          <a:prstGeom prst="rect">
            <a:avLst/>
          </a:prstGeom>
          <a:noFill/>
        </p:spPr>
        <p:txBody>
          <a:bodyPr wrap="square" rtlCol="0">
            <a:spAutoFit/>
          </a:bodyPr>
          <a:lstStyle/>
          <a:p>
            <a:pPr algn="ctr"/>
            <a:r>
              <a:rPr lang="en-US" altLang="zh-CN" dirty="0"/>
              <a:t>GMM image</a:t>
            </a:r>
            <a:endParaRPr lang="zh-CN" altLang="en-US" dirty="0"/>
          </a:p>
        </p:txBody>
      </p:sp>
    </p:spTree>
    <p:extLst>
      <p:ext uri="{BB962C8B-B14F-4D97-AF65-F5344CB8AC3E}">
        <p14:creationId xmlns:p14="http://schemas.microsoft.com/office/powerpoint/2010/main" val="311466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BEB22-767D-6A15-C997-A425A97659BB}"/>
              </a:ext>
            </a:extLst>
          </p:cNvPr>
          <p:cNvSpPr>
            <a:spLocks noGrp="1"/>
          </p:cNvSpPr>
          <p:nvPr>
            <p:ph type="title"/>
          </p:nvPr>
        </p:nvSpPr>
        <p:spPr/>
        <p:txBody>
          <a:bodyPr/>
          <a:lstStyle/>
          <a:p>
            <a:r>
              <a:rPr lang="en-US" altLang="zh-CN" b="1" dirty="0"/>
              <a:t>Subsequent development</a:t>
            </a:r>
            <a:endParaRPr lang="zh-CN" altLang="en-US" b="1" dirty="0"/>
          </a:p>
        </p:txBody>
      </p:sp>
      <p:pic>
        <p:nvPicPr>
          <p:cNvPr id="5" name="内容占位符 4">
            <a:extLst>
              <a:ext uri="{FF2B5EF4-FFF2-40B4-BE49-F238E27FC236}">
                <a16:creationId xmlns:a16="http://schemas.microsoft.com/office/drawing/2014/main" id="{5EA308A1-A66A-6920-B78B-4E0DE3133EA4}"/>
              </a:ext>
            </a:extLst>
          </p:cNvPr>
          <p:cNvPicPr>
            <a:picLocks noGrp="1" noChangeAspect="1"/>
          </p:cNvPicPr>
          <p:nvPr>
            <p:ph idx="1"/>
          </p:nvPr>
        </p:nvPicPr>
        <p:blipFill>
          <a:blip r:embed="rId3"/>
          <a:stretch>
            <a:fillRect/>
          </a:stretch>
        </p:blipFill>
        <p:spPr>
          <a:xfrm>
            <a:off x="794563" y="1405717"/>
            <a:ext cx="10602874" cy="4784249"/>
          </a:xfrm>
        </p:spPr>
      </p:pic>
      <p:sp>
        <p:nvSpPr>
          <p:cNvPr id="17" name="文本框 16">
            <a:extLst>
              <a:ext uri="{FF2B5EF4-FFF2-40B4-BE49-F238E27FC236}">
                <a16:creationId xmlns:a16="http://schemas.microsoft.com/office/drawing/2014/main" id="{64A6FC72-CEA6-CD5C-A394-4D58A3B8C2C6}"/>
              </a:ext>
            </a:extLst>
          </p:cNvPr>
          <p:cNvSpPr txBox="1"/>
          <p:nvPr/>
        </p:nvSpPr>
        <p:spPr>
          <a:xfrm>
            <a:off x="1693673" y="6308209"/>
            <a:ext cx="8804654" cy="369332"/>
          </a:xfrm>
          <a:prstGeom prst="rect">
            <a:avLst/>
          </a:prstGeom>
          <a:noFill/>
        </p:spPr>
        <p:txBody>
          <a:bodyPr wrap="none" rtlCol="0">
            <a:spAutoFit/>
          </a:bodyPr>
          <a:lstStyle/>
          <a:p>
            <a:r>
              <a:rPr lang="zh-CN" altLang="en-US" dirty="0"/>
              <a:t>从左到右依次为</a:t>
            </a:r>
            <a:r>
              <a:rPr lang="en-US" altLang="zh-CN" dirty="0"/>
              <a:t>:</a:t>
            </a:r>
            <a:r>
              <a:rPr lang="en-US" altLang="zh-CN" dirty="0" err="1"/>
              <a:t>GrabCut</a:t>
            </a:r>
            <a:r>
              <a:rPr lang="en-US" altLang="zh-CN" dirty="0"/>
              <a:t>, </a:t>
            </a:r>
            <a:r>
              <a:rPr lang="en-US" altLang="zh-CN" dirty="0" err="1"/>
              <a:t>LazySnapping</a:t>
            </a:r>
            <a:r>
              <a:rPr lang="en-US" altLang="zh-CN" dirty="0"/>
              <a:t>, </a:t>
            </a:r>
            <a:r>
              <a:rPr lang="en-US" altLang="zh-CN" dirty="0" err="1"/>
              <a:t>OneCut</a:t>
            </a:r>
            <a:r>
              <a:rPr lang="en-US" altLang="zh-CN" dirty="0"/>
              <a:t>, Saliency Cuts, ..,</a:t>
            </a:r>
            <a:r>
              <a:rPr lang="en-US" altLang="zh-CN" dirty="0" err="1"/>
              <a:t>DenseCut</a:t>
            </a:r>
            <a:r>
              <a:rPr lang="en-US" altLang="zh-CN" dirty="0"/>
              <a:t>, Deep </a:t>
            </a:r>
            <a:r>
              <a:rPr lang="en-US" altLang="zh-CN" dirty="0" err="1"/>
              <a:t>GrabCut</a:t>
            </a:r>
            <a:endParaRPr lang="zh-CN" altLang="en-US" dirty="0"/>
          </a:p>
        </p:txBody>
      </p:sp>
    </p:spTree>
    <p:extLst>
      <p:ext uri="{BB962C8B-B14F-4D97-AF65-F5344CB8AC3E}">
        <p14:creationId xmlns:p14="http://schemas.microsoft.com/office/powerpoint/2010/main" val="350831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6AB89-9019-EAC3-3207-599317B3B9BA}"/>
              </a:ext>
            </a:extLst>
          </p:cNvPr>
          <p:cNvSpPr>
            <a:spLocks noGrp="1"/>
          </p:cNvSpPr>
          <p:nvPr>
            <p:ph type="title"/>
          </p:nvPr>
        </p:nvSpPr>
        <p:spPr>
          <a:xfrm>
            <a:off x="384628" y="399461"/>
            <a:ext cx="11117942" cy="869696"/>
          </a:xfrm>
        </p:spPr>
        <p:txBody>
          <a:bodyPr>
            <a:noAutofit/>
          </a:bodyPr>
          <a:lstStyle/>
          <a:p>
            <a:pPr algn="ctr"/>
            <a:r>
              <a:rPr lang="en-US" altLang="zh-CN" sz="4800" b="1" dirty="0"/>
              <a:t>Previous approaches to interactive matting</a:t>
            </a:r>
            <a:endParaRPr lang="zh-CN" altLang="en-US" sz="4800" b="1" dirty="0"/>
          </a:p>
        </p:txBody>
      </p:sp>
      <p:pic>
        <p:nvPicPr>
          <p:cNvPr id="5" name="图片 4">
            <a:extLst>
              <a:ext uri="{FF2B5EF4-FFF2-40B4-BE49-F238E27FC236}">
                <a16:creationId xmlns:a16="http://schemas.microsoft.com/office/drawing/2014/main" id="{841E41F1-DD77-088A-1620-FD36F2771DC9}"/>
              </a:ext>
            </a:extLst>
          </p:cNvPr>
          <p:cNvPicPr>
            <a:picLocks noChangeAspect="1"/>
          </p:cNvPicPr>
          <p:nvPr/>
        </p:nvPicPr>
        <p:blipFill>
          <a:blip r:embed="rId3"/>
          <a:stretch>
            <a:fillRect/>
          </a:stretch>
        </p:blipFill>
        <p:spPr>
          <a:xfrm>
            <a:off x="794682" y="1955126"/>
            <a:ext cx="1424646" cy="996625"/>
          </a:xfrm>
          <a:prstGeom prst="rect">
            <a:avLst/>
          </a:prstGeom>
        </p:spPr>
      </p:pic>
      <p:pic>
        <p:nvPicPr>
          <p:cNvPr id="9" name="图片 8">
            <a:extLst>
              <a:ext uri="{FF2B5EF4-FFF2-40B4-BE49-F238E27FC236}">
                <a16:creationId xmlns:a16="http://schemas.microsoft.com/office/drawing/2014/main" id="{3FD4125D-E4EB-367E-B0A2-2516F035BE34}"/>
              </a:ext>
            </a:extLst>
          </p:cNvPr>
          <p:cNvPicPr>
            <a:picLocks noChangeAspect="1"/>
          </p:cNvPicPr>
          <p:nvPr/>
        </p:nvPicPr>
        <p:blipFill>
          <a:blip r:embed="rId4"/>
          <a:stretch>
            <a:fillRect/>
          </a:stretch>
        </p:blipFill>
        <p:spPr>
          <a:xfrm>
            <a:off x="774808" y="3289019"/>
            <a:ext cx="1437326" cy="1449895"/>
          </a:xfrm>
          <a:prstGeom prst="rect">
            <a:avLst/>
          </a:prstGeom>
        </p:spPr>
      </p:pic>
      <p:pic>
        <p:nvPicPr>
          <p:cNvPr id="11" name="图片 10">
            <a:extLst>
              <a:ext uri="{FF2B5EF4-FFF2-40B4-BE49-F238E27FC236}">
                <a16:creationId xmlns:a16="http://schemas.microsoft.com/office/drawing/2014/main" id="{3417F62A-3DF8-9127-EACA-15C623FB5CB5}"/>
              </a:ext>
            </a:extLst>
          </p:cNvPr>
          <p:cNvPicPr>
            <a:picLocks noChangeAspect="1"/>
          </p:cNvPicPr>
          <p:nvPr/>
        </p:nvPicPr>
        <p:blipFill>
          <a:blip r:embed="rId5"/>
          <a:stretch>
            <a:fillRect/>
          </a:stretch>
        </p:blipFill>
        <p:spPr>
          <a:xfrm>
            <a:off x="2470707" y="1958997"/>
            <a:ext cx="1424644" cy="996624"/>
          </a:xfrm>
          <a:prstGeom prst="rect">
            <a:avLst/>
          </a:prstGeom>
        </p:spPr>
      </p:pic>
      <p:pic>
        <p:nvPicPr>
          <p:cNvPr id="13" name="图片 12">
            <a:extLst>
              <a:ext uri="{FF2B5EF4-FFF2-40B4-BE49-F238E27FC236}">
                <a16:creationId xmlns:a16="http://schemas.microsoft.com/office/drawing/2014/main" id="{54784169-3AB8-49AD-8807-BCBE3ADBE437}"/>
              </a:ext>
            </a:extLst>
          </p:cNvPr>
          <p:cNvPicPr>
            <a:picLocks noChangeAspect="1"/>
          </p:cNvPicPr>
          <p:nvPr/>
        </p:nvPicPr>
        <p:blipFill>
          <a:blip r:embed="rId6"/>
          <a:stretch>
            <a:fillRect/>
          </a:stretch>
        </p:blipFill>
        <p:spPr>
          <a:xfrm>
            <a:off x="2450307" y="3289018"/>
            <a:ext cx="1406452" cy="1449894"/>
          </a:xfrm>
          <a:prstGeom prst="rect">
            <a:avLst/>
          </a:prstGeom>
        </p:spPr>
      </p:pic>
      <p:pic>
        <p:nvPicPr>
          <p:cNvPr id="15" name="图片 14">
            <a:extLst>
              <a:ext uri="{FF2B5EF4-FFF2-40B4-BE49-F238E27FC236}">
                <a16:creationId xmlns:a16="http://schemas.microsoft.com/office/drawing/2014/main" id="{6AFF1DDB-3E55-7979-91E0-796FDF410E5C}"/>
              </a:ext>
            </a:extLst>
          </p:cNvPr>
          <p:cNvPicPr>
            <a:picLocks noChangeAspect="1"/>
          </p:cNvPicPr>
          <p:nvPr/>
        </p:nvPicPr>
        <p:blipFill>
          <a:blip r:embed="rId7"/>
          <a:stretch>
            <a:fillRect/>
          </a:stretch>
        </p:blipFill>
        <p:spPr>
          <a:xfrm>
            <a:off x="4151430" y="1951550"/>
            <a:ext cx="1422785" cy="995324"/>
          </a:xfrm>
          <a:prstGeom prst="rect">
            <a:avLst/>
          </a:prstGeom>
        </p:spPr>
      </p:pic>
      <p:pic>
        <p:nvPicPr>
          <p:cNvPr id="17" name="图片 16">
            <a:extLst>
              <a:ext uri="{FF2B5EF4-FFF2-40B4-BE49-F238E27FC236}">
                <a16:creationId xmlns:a16="http://schemas.microsoft.com/office/drawing/2014/main" id="{E179DC11-341E-F094-2362-972D9BB4342D}"/>
              </a:ext>
            </a:extLst>
          </p:cNvPr>
          <p:cNvPicPr>
            <a:picLocks noChangeAspect="1"/>
          </p:cNvPicPr>
          <p:nvPr/>
        </p:nvPicPr>
        <p:blipFill>
          <a:blip r:embed="rId7"/>
          <a:stretch>
            <a:fillRect/>
          </a:stretch>
        </p:blipFill>
        <p:spPr>
          <a:xfrm>
            <a:off x="5848789" y="1956427"/>
            <a:ext cx="1422786" cy="995324"/>
          </a:xfrm>
          <a:prstGeom prst="rect">
            <a:avLst/>
          </a:prstGeom>
        </p:spPr>
      </p:pic>
      <p:pic>
        <p:nvPicPr>
          <p:cNvPr id="19" name="图片 18">
            <a:extLst>
              <a:ext uri="{FF2B5EF4-FFF2-40B4-BE49-F238E27FC236}">
                <a16:creationId xmlns:a16="http://schemas.microsoft.com/office/drawing/2014/main" id="{4D6B14C9-AFE3-1758-EBFA-4D64994D4D13}"/>
              </a:ext>
            </a:extLst>
          </p:cNvPr>
          <p:cNvPicPr>
            <a:picLocks noChangeAspect="1"/>
          </p:cNvPicPr>
          <p:nvPr/>
        </p:nvPicPr>
        <p:blipFill>
          <a:blip r:embed="rId8"/>
          <a:stretch>
            <a:fillRect/>
          </a:stretch>
        </p:blipFill>
        <p:spPr>
          <a:xfrm>
            <a:off x="7560595" y="1951550"/>
            <a:ext cx="1422786" cy="995324"/>
          </a:xfrm>
          <a:prstGeom prst="rect">
            <a:avLst/>
          </a:prstGeom>
        </p:spPr>
      </p:pic>
      <p:pic>
        <p:nvPicPr>
          <p:cNvPr id="21" name="图片 20">
            <a:extLst>
              <a:ext uri="{FF2B5EF4-FFF2-40B4-BE49-F238E27FC236}">
                <a16:creationId xmlns:a16="http://schemas.microsoft.com/office/drawing/2014/main" id="{BA7FD855-B405-79D1-62FF-E47F3FB2360E}"/>
              </a:ext>
            </a:extLst>
          </p:cNvPr>
          <p:cNvPicPr>
            <a:picLocks noChangeAspect="1"/>
          </p:cNvPicPr>
          <p:nvPr/>
        </p:nvPicPr>
        <p:blipFill>
          <a:blip r:embed="rId9"/>
          <a:stretch>
            <a:fillRect/>
          </a:stretch>
        </p:blipFill>
        <p:spPr>
          <a:xfrm>
            <a:off x="9283785" y="1951550"/>
            <a:ext cx="1422787" cy="1031328"/>
          </a:xfrm>
          <a:prstGeom prst="rect">
            <a:avLst/>
          </a:prstGeom>
        </p:spPr>
      </p:pic>
      <p:pic>
        <p:nvPicPr>
          <p:cNvPr id="23" name="图片 22">
            <a:extLst>
              <a:ext uri="{FF2B5EF4-FFF2-40B4-BE49-F238E27FC236}">
                <a16:creationId xmlns:a16="http://schemas.microsoft.com/office/drawing/2014/main" id="{C20691C6-D7E1-0995-1F4D-F06C19D93158}"/>
              </a:ext>
            </a:extLst>
          </p:cNvPr>
          <p:cNvPicPr>
            <a:picLocks noChangeAspect="1"/>
          </p:cNvPicPr>
          <p:nvPr/>
        </p:nvPicPr>
        <p:blipFill>
          <a:blip r:embed="rId10"/>
          <a:stretch>
            <a:fillRect/>
          </a:stretch>
        </p:blipFill>
        <p:spPr>
          <a:xfrm>
            <a:off x="4115027" y="3289018"/>
            <a:ext cx="1495589" cy="1449895"/>
          </a:xfrm>
          <a:prstGeom prst="rect">
            <a:avLst/>
          </a:prstGeom>
        </p:spPr>
      </p:pic>
      <p:pic>
        <p:nvPicPr>
          <p:cNvPr id="25" name="图片 24">
            <a:extLst>
              <a:ext uri="{FF2B5EF4-FFF2-40B4-BE49-F238E27FC236}">
                <a16:creationId xmlns:a16="http://schemas.microsoft.com/office/drawing/2014/main" id="{D84E450A-72FC-8AAC-3A47-9C48633B7BA2}"/>
              </a:ext>
            </a:extLst>
          </p:cNvPr>
          <p:cNvPicPr>
            <a:picLocks noChangeAspect="1"/>
          </p:cNvPicPr>
          <p:nvPr/>
        </p:nvPicPr>
        <p:blipFill>
          <a:blip r:embed="rId11"/>
          <a:stretch>
            <a:fillRect/>
          </a:stretch>
        </p:blipFill>
        <p:spPr>
          <a:xfrm>
            <a:off x="5848789" y="3289019"/>
            <a:ext cx="1462876" cy="1449894"/>
          </a:xfrm>
          <a:prstGeom prst="rect">
            <a:avLst/>
          </a:prstGeom>
        </p:spPr>
      </p:pic>
      <p:pic>
        <p:nvPicPr>
          <p:cNvPr id="27" name="图片 26">
            <a:extLst>
              <a:ext uri="{FF2B5EF4-FFF2-40B4-BE49-F238E27FC236}">
                <a16:creationId xmlns:a16="http://schemas.microsoft.com/office/drawing/2014/main" id="{8CFA3213-1A18-1894-A9A1-553278F67BF0}"/>
              </a:ext>
            </a:extLst>
          </p:cNvPr>
          <p:cNvPicPr>
            <a:picLocks noChangeAspect="1"/>
          </p:cNvPicPr>
          <p:nvPr/>
        </p:nvPicPr>
        <p:blipFill>
          <a:blip r:embed="rId12"/>
          <a:stretch>
            <a:fillRect/>
          </a:stretch>
        </p:blipFill>
        <p:spPr>
          <a:xfrm>
            <a:off x="7542584" y="3289018"/>
            <a:ext cx="1406451" cy="1449894"/>
          </a:xfrm>
          <a:prstGeom prst="rect">
            <a:avLst/>
          </a:prstGeom>
        </p:spPr>
      </p:pic>
      <p:pic>
        <p:nvPicPr>
          <p:cNvPr id="29" name="图片 28">
            <a:extLst>
              <a:ext uri="{FF2B5EF4-FFF2-40B4-BE49-F238E27FC236}">
                <a16:creationId xmlns:a16="http://schemas.microsoft.com/office/drawing/2014/main" id="{587C36A5-7895-FFE3-8BDA-B1DAF3727B84}"/>
              </a:ext>
            </a:extLst>
          </p:cNvPr>
          <p:cNvPicPr>
            <a:picLocks noChangeAspect="1"/>
          </p:cNvPicPr>
          <p:nvPr/>
        </p:nvPicPr>
        <p:blipFill>
          <a:blip r:embed="rId13"/>
          <a:stretch>
            <a:fillRect/>
          </a:stretch>
        </p:blipFill>
        <p:spPr>
          <a:xfrm>
            <a:off x="9283785" y="3289018"/>
            <a:ext cx="1468572" cy="1449894"/>
          </a:xfrm>
          <a:prstGeom prst="rect">
            <a:avLst/>
          </a:prstGeom>
        </p:spPr>
      </p:pic>
      <p:sp>
        <p:nvSpPr>
          <p:cNvPr id="30" name="文本框 29">
            <a:extLst>
              <a:ext uri="{FF2B5EF4-FFF2-40B4-BE49-F238E27FC236}">
                <a16:creationId xmlns:a16="http://schemas.microsoft.com/office/drawing/2014/main" id="{86171D3D-CF98-4B45-2E84-CD9F58CBB5AE}"/>
              </a:ext>
            </a:extLst>
          </p:cNvPr>
          <p:cNvSpPr txBox="1"/>
          <p:nvPr/>
        </p:nvSpPr>
        <p:spPr>
          <a:xfrm>
            <a:off x="854578" y="4842496"/>
            <a:ext cx="1304853" cy="338554"/>
          </a:xfrm>
          <a:prstGeom prst="rect">
            <a:avLst/>
          </a:prstGeom>
          <a:noFill/>
        </p:spPr>
        <p:txBody>
          <a:bodyPr wrap="square" rtlCol="0">
            <a:spAutoFit/>
          </a:bodyPr>
          <a:lstStyle/>
          <a:p>
            <a:pPr algn="ctr"/>
            <a:r>
              <a:rPr lang="en-US" altLang="zh-CN" sz="1600" dirty="0"/>
              <a:t>Magic Wand</a:t>
            </a:r>
            <a:endParaRPr lang="zh-CN" altLang="en-US" sz="1600" dirty="0"/>
          </a:p>
        </p:txBody>
      </p:sp>
      <p:sp>
        <p:nvSpPr>
          <p:cNvPr id="31" name="文本框 30">
            <a:extLst>
              <a:ext uri="{FF2B5EF4-FFF2-40B4-BE49-F238E27FC236}">
                <a16:creationId xmlns:a16="http://schemas.microsoft.com/office/drawing/2014/main" id="{6870B3F5-E3EE-11D1-A897-B570B55E2940}"/>
              </a:ext>
            </a:extLst>
          </p:cNvPr>
          <p:cNvSpPr txBox="1"/>
          <p:nvPr/>
        </p:nvSpPr>
        <p:spPr>
          <a:xfrm>
            <a:off x="2233647" y="4842496"/>
            <a:ext cx="1807164" cy="338554"/>
          </a:xfrm>
          <a:prstGeom prst="rect">
            <a:avLst/>
          </a:prstGeom>
          <a:noFill/>
        </p:spPr>
        <p:txBody>
          <a:bodyPr wrap="square" rtlCol="0">
            <a:spAutoFit/>
          </a:bodyPr>
          <a:lstStyle/>
          <a:p>
            <a:pPr algn="ctr"/>
            <a:r>
              <a:rPr lang="en-US" altLang="zh-CN" sz="1600" dirty="0"/>
              <a:t>Intelligent Scissors</a:t>
            </a:r>
            <a:endParaRPr lang="zh-CN" altLang="en-US" sz="1600" dirty="0"/>
          </a:p>
        </p:txBody>
      </p:sp>
      <p:sp>
        <p:nvSpPr>
          <p:cNvPr id="32" name="文本框 31">
            <a:extLst>
              <a:ext uri="{FF2B5EF4-FFF2-40B4-BE49-F238E27FC236}">
                <a16:creationId xmlns:a16="http://schemas.microsoft.com/office/drawing/2014/main" id="{7DBB2C2A-506D-4835-1B5D-5E0615C12285}"/>
              </a:ext>
            </a:extLst>
          </p:cNvPr>
          <p:cNvSpPr txBox="1"/>
          <p:nvPr/>
        </p:nvSpPr>
        <p:spPr>
          <a:xfrm>
            <a:off x="4210394" y="4829964"/>
            <a:ext cx="1304853" cy="338554"/>
          </a:xfrm>
          <a:prstGeom prst="rect">
            <a:avLst/>
          </a:prstGeom>
          <a:noFill/>
        </p:spPr>
        <p:txBody>
          <a:bodyPr wrap="square" rtlCol="0">
            <a:spAutoFit/>
          </a:bodyPr>
          <a:lstStyle/>
          <a:p>
            <a:pPr algn="ctr"/>
            <a:r>
              <a:rPr lang="en-US" altLang="zh-CN" sz="1600" dirty="0"/>
              <a:t>Bayes Matte</a:t>
            </a:r>
            <a:endParaRPr lang="zh-CN" altLang="en-US" sz="1600" dirty="0"/>
          </a:p>
        </p:txBody>
      </p:sp>
      <p:sp>
        <p:nvSpPr>
          <p:cNvPr id="33" name="文本框 32">
            <a:extLst>
              <a:ext uri="{FF2B5EF4-FFF2-40B4-BE49-F238E27FC236}">
                <a16:creationId xmlns:a16="http://schemas.microsoft.com/office/drawing/2014/main" id="{6AFA2F47-69F4-37AA-3E91-2F544D6264EF}"/>
              </a:ext>
            </a:extLst>
          </p:cNvPr>
          <p:cNvSpPr txBox="1"/>
          <p:nvPr/>
        </p:nvSpPr>
        <p:spPr>
          <a:xfrm>
            <a:off x="5907755" y="4842496"/>
            <a:ext cx="1304853" cy="338554"/>
          </a:xfrm>
          <a:prstGeom prst="rect">
            <a:avLst/>
          </a:prstGeom>
          <a:noFill/>
        </p:spPr>
        <p:txBody>
          <a:bodyPr wrap="square" rtlCol="0">
            <a:spAutoFit/>
          </a:bodyPr>
          <a:lstStyle/>
          <a:p>
            <a:pPr algn="ctr"/>
            <a:r>
              <a:rPr lang="en-US" altLang="zh-CN" sz="1600" dirty="0"/>
              <a:t>Knockout 2</a:t>
            </a:r>
            <a:endParaRPr lang="zh-CN" altLang="en-US" sz="1600" dirty="0"/>
          </a:p>
        </p:txBody>
      </p:sp>
      <p:sp>
        <p:nvSpPr>
          <p:cNvPr id="34" name="文本框 33">
            <a:extLst>
              <a:ext uri="{FF2B5EF4-FFF2-40B4-BE49-F238E27FC236}">
                <a16:creationId xmlns:a16="http://schemas.microsoft.com/office/drawing/2014/main" id="{A4FA377B-9C3F-A340-201F-565D6B160A3B}"/>
              </a:ext>
            </a:extLst>
          </p:cNvPr>
          <p:cNvSpPr txBox="1"/>
          <p:nvPr/>
        </p:nvSpPr>
        <p:spPr>
          <a:xfrm>
            <a:off x="7605116" y="4842496"/>
            <a:ext cx="1304853" cy="338554"/>
          </a:xfrm>
          <a:prstGeom prst="rect">
            <a:avLst/>
          </a:prstGeom>
          <a:noFill/>
        </p:spPr>
        <p:txBody>
          <a:bodyPr wrap="square" rtlCol="0">
            <a:spAutoFit/>
          </a:bodyPr>
          <a:lstStyle/>
          <a:p>
            <a:pPr algn="ctr"/>
            <a:r>
              <a:rPr lang="en-US" altLang="zh-CN" sz="1600" dirty="0"/>
              <a:t>Graph cut</a:t>
            </a:r>
            <a:endParaRPr lang="zh-CN" altLang="en-US" sz="1600" dirty="0"/>
          </a:p>
        </p:txBody>
      </p:sp>
      <p:sp>
        <p:nvSpPr>
          <p:cNvPr id="35" name="文本框 34">
            <a:extLst>
              <a:ext uri="{FF2B5EF4-FFF2-40B4-BE49-F238E27FC236}">
                <a16:creationId xmlns:a16="http://schemas.microsoft.com/office/drawing/2014/main" id="{85BFB8B4-DE22-AB36-BD45-DDE58D8FBF99}"/>
              </a:ext>
            </a:extLst>
          </p:cNvPr>
          <p:cNvSpPr txBox="1"/>
          <p:nvPr/>
        </p:nvSpPr>
        <p:spPr>
          <a:xfrm>
            <a:off x="9365644" y="4842496"/>
            <a:ext cx="1304853" cy="338554"/>
          </a:xfrm>
          <a:prstGeom prst="rect">
            <a:avLst/>
          </a:prstGeom>
          <a:noFill/>
        </p:spPr>
        <p:txBody>
          <a:bodyPr wrap="square" rtlCol="0">
            <a:spAutoFit/>
          </a:bodyPr>
          <a:lstStyle/>
          <a:p>
            <a:pPr algn="ctr"/>
            <a:r>
              <a:rPr lang="en-US" altLang="zh-CN" sz="1600" dirty="0" err="1"/>
              <a:t>GrabCut</a:t>
            </a:r>
            <a:endParaRPr lang="zh-CN" altLang="en-US" sz="1600" dirty="0"/>
          </a:p>
        </p:txBody>
      </p:sp>
    </p:spTree>
    <p:extLst>
      <p:ext uri="{BB962C8B-B14F-4D97-AF65-F5344CB8AC3E}">
        <p14:creationId xmlns:p14="http://schemas.microsoft.com/office/powerpoint/2010/main" val="139502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20E19-CF3C-6F4A-3A70-3D5B748124D6}"/>
              </a:ext>
            </a:extLst>
          </p:cNvPr>
          <p:cNvSpPr>
            <a:spLocks noGrp="1"/>
          </p:cNvSpPr>
          <p:nvPr>
            <p:ph type="title"/>
          </p:nvPr>
        </p:nvSpPr>
        <p:spPr>
          <a:xfrm>
            <a:off x="649851" y="226001"/>
            <a:ext cx="10410371" cy="1267732"/>
          </a:xfrm>
        </p:spPr>
        <p:txBody>
          <a:bodyPr/>
          <a:lstStyle/>
          <a:p>
            <a:r>
              <a:rPr lang="en-US" altLang="zh-CN" b="1" dirty="0"/>
              <a:t>Cost Function </a:t>
            </a:r>
            <a:endParaRPr lang="zh-CN" altLang="en-US" b="1" dirty="0"/>
          </a:p>
        </p:txBody>
      </p:sp>
      <p:sp>
        <p:nvSpPr>
          <p:cNvPr id="5" name="文本框 4">
            <a:extLst>
              <a:ext uri="{FF2B5EF4-FFF2-40B4-BE49-F238E27FC236}">
                <a16:creationId xmlns:a16="http://schemas.microsoft.com/office/drawing/2014/main" id="{6566AA92-477F-773B-E539-11E8C5541B64}"/>
              </a:ext>
            </a:extLst>
          </p:cNvPr>
          <p:cNvSpPr txBox="1"/>
          <p:nvPr/>
        </p:nvSpPr>
        <p:spPr>
          <a:xfrm>
            <a:off x="569685" y="1564615"/>
            <a:ext cx="4648202" cy="646331"/>
          </a:xfrm>
          <a:prstGeom prst="rect">
            <a:avLst/>
          </a:prstGeom>
          <a:noFill/>
        </p:spPr>
        <p:txBody>
          <a:bodyPr wrap="square" rtlCol="0">
            <a:spAutoFit/>
          </a:bodyPr>
          <a:lstStyle/>
          <a:p>
            <a:r>
              <a:rPr lang="en-US" altLang="zh-CN" sz="3600" dirty="0"/>
              <a:t>E(A) = </a:t>
            </a:r>
            <a:r>
              <a:rPr lang="en-US" altLang="zh-CN" sz="3600" dirty="0" err="1"/>
              <a:t>λ·R</a:t>
            </a:r>
            <a:r>
              <a:rPr lang="en-US" altLang="zh-CN" sz="3600" dirty="0"/>
              <a:t>(A) + B(A)</a:t>
            </a:r>
            <a:endParaRPr lang="zh-CN" altLang="en-US" sz="3600" dirty="0"/>
          </a:p>
        </p:txBody>
      </p:sp>
      <p:sp>
        <p:nvSpPr>
          <p:cNvPr id="6" name="文本框 5">
            <a:extLst>
              <a:ext uri="{FF2B5EF4-FFF2-40B4-BE49-F238E27FC236}">
                <a16:creationId xmlns:a16="http://schemas.microsoft.com/office/drawing/2014/main" id="{F672F2F1-903B-3E55-3F3A-FC9F20A8459B}"/>
              </a:ext>
            </a:extLst>
          </p:cNvPr>
          <p:cNvSpPr txBox="1"/>
          <p:nvPr/>
        </p:nvSpPr>
        <p:spPr>
          <a:xfrm>
            <a:off x="569685" y="2471725"/>
            <a:ext cx="9884227" cy="1384995"/>
          </a:xfrm>
          <a:prstGeom prst="rect">
            <a:avLst/>
          </a:prstGeom>
          <a:noFill/>
        </p:spPr>
        <p:txBody>
          <a:bodyPr wrap="square" rtlCol="0">
            <a:spAutoFit/>
          </a:bodyPr>
          <a:lstStyle/>
          <a:p>
            <a:r>
              <a:rPr lang="en-US" altLang="zh-CN" sz="2800" dirty="0"/>
              <a:t>R(A)</a:t>
            </a:r>
            <a:r>
              <a:rPr lang="zh-CN" altLang="en-US" sz="2800" dirty="0"/>
              <a:t>表示将像素</a:t>
            </a:r>
            <a:r>
              <a:rPr lang="en-US" altLang="zh-CN" sz="2800" dirty="0"/>
              <a:t>p</a:t>
            </a:r>
            <a:r>
              <a:rPr lang="zh-CN" altLang="en-US" sz="2800" dirty="0"/>
              <a:t>划分到前景或者背景区域的损失，反映了</a:t>
            </a:r>
            <a:r>
              <a:rPr lang="en-US" altLang="zh-CN" sz="2800" dirty="0"/>
              <a:t>p</a:t>
            </a:r>
            <a:r>
              <a:rPr lang="zh-CN" altLang="en-US" sz="2800" dirty="0"/>
              <a:t>的像素强度在已知的前后景模型中的适应程度。</a:t>
            </a:r>
            <a:endParaRPr lang="en-US" altLang="zh-CN" sz="2800" dirty="0"/>
          </a:p>
          <a:p>
            <a:r>
              <a:rPr lang="en-US" altLang="zh-CN" sz="2800" dirty="0"/>
              <a:t>B(A)</a:t>
            </a:r>
            <a:r>
              <a:rPr lang="zh-CN" altLang="en-US" sz="2800" dirty="0"/>
              <a:t>表示像素</a:t>
            </a:r>
            <a:r>
              <a:rPr lang="en-US" altLang="zh-CN" sz="2800" dirty="0"/>
              <a:t>p</a:t>
            </a:r>
            <a:r>
              <a:rPr lang="zh-CN" altLang="en-US" sz="2800" dirty="0"/>
              <a:t>与其相邻像素的连贯程度</a:t>
            </a:r>
          </a:p>
        </p:txBody>
      </p:sp>
      <p:sp>
        <p:nvSpPr>
          <p:cNvPr id="7" name="文本框 6">
            <a:extLst>
              <a:ext uri="{FF2B5EF4-FFF2-40B4-BE49-F238E27FC236}">
                <a16:creationId xmlns:a16="http://schemas.microsoft.com/office/drawing/2014/main" id="{184AB331-1FE9-00BF-586B-0F784A5DF903}"/>
              </a:ext>
            </a:extLst>
          </p:cNvPr>
          <p:cNvSpPr txBox="1"/>
          <p:nvPr/>
        </p:nvSpPr>
        <p:spPr>
          <a:xfrm>
            <a:off x="569685" y="4230912"/>
            <a:ext cx="10145485" cy="1384995"/>
          </a:xfrm>
          <a:prstGeom prst="rect">
            <a:avLst/>
          </a:prstGeom>
          <a:noFill/>
        </p:spPr>
        <p:txBody>
          <a:bodyPr wrap="square" rtlCol="0">
            <a:spAutoFit/>
          </a:bodyPr>
          <a:lstStyle/>
          <a:p>
            <a:r>
              <a:rPr lang="zh-CN" altLang="en-US" sz="2800" dirty="0"/>
              <a:t>分割的核心思想即最小化损失函数</a:t>
            </a:r>
            <a:r>
              <a:rPr lang="en-US" altLang="zh-CN" sz="2800" dirty="0"/>
              <a:t>E(A)</a:t>
            </a:r>
            <a:r>
              <a:rPr lang="zh-CN" altLang="en-US" sz="2800" dirty="0"/>
              <a:t>，使得分割后的像素点更好的符合前后景概率分布模型，同时保持图像区域内像素的一致性和连贯性</a:t>
            </a:r>
          </a:p>
        </p:txBody>
      </p:sp>
    </p:spTree>
    <p:extLst>
      <p:ext uri="{BB962C8B-B14F-4D97-AF65-F5344CB8AC3E}">
        <p14:creationId xmlns:p14="http://schemas.microsoft.com/office/powerpoint/2010/main" val="38539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F7DE3-0F76-E1C3-9D1C-FB2697D78D0A}"/>
              </a:ext>
            </a:extLst>
          </p:cNvPr>
          <p:cNvSpPr>
            <a:spLocks noGrp="1"/>
          </p:cNvSpPr>
          <p:nvPr>
            <p:ph type="title"/>
          </p:nvPr>
        </p:nvSpPr>
        <p:spPr>
          <a:xfrm>
            <a:off x="230377" y="60032"/>
            <a:ext cx="10475685" cy="1300440"/>
          </a:xfrm>
        </p:spPr>
        <p:txBody>
          <a:bodyPr/>
          <a:lstStyle/>
          <a:p>
            <a:r>
              <a:rPr lang="en-US" altLang="zh-CN" b="1" dirty="0"/>
              <a:t>Graph Construction</a:t>
            </a:r>
            <a:endParaRPr lang="zh-CN" altLang="en-US" b="1" dirty="0"/>
          </a:p>
        </p:txBody>
      </p:sp>
      <p:pic>
        <p:nvPicPr>
          <p:cNvPr id="7" name="内容占位符 6">
            <a:extLst>
              <a:ext uri="{FF2B5EF4-FFF2-40B4-BE49-F238E27FC236}">
                <a16:creationId xmlns:a16="http://schemas.microsoft.com/office/drawing/2014/main" id="{F25B2BDF-E2B7-8CE0-83F1-8E687E16A431}"/>
              </a:ext>
            </a:extLst>
          </p:cNvPr>
          <p:cNvPicPr>
            <a:picLocks noGrp="1" noChangeAspect="1"/>
          </p:cNvPicPr>
          <p:nvPr>
            <p:ph sz="half" idx="2"/>
          </p:nvPr>
        </p:nvPicPr>
        <p:blipFill>
          <a:blip r:embed="rId3"/>
          <a:stretch>
            <a:fillRect/>
          </a:stretch>
        </p:blipFill>
        <p:spPr>
          <a:xfrm>
            <a:off x="5858910" y="739560"/>
            <a:ext cx="6220251" cy="5286840"/>
          </a:xfrm>
        </p:spPr>
      </p:pic>
      <p:pic>
        <p:nvPicPr>
          <p:cNvPr id="12" name="图片 11">
            <a:extLst>
              <a:ext uri="{FF2B5EF4-FFF2-40B4-BE49-F238E27FC236}">
                <a16:creationId xmlns:a16="http://schemas.microsoft.com/office/drawing/2014/main" id="{24632D59-4178-6726-48DB-04D888F1793A}"/>
              </a:ext>
            </a:extLst>
          </p:cNvPr>
          <p:cNvPicPr>
            <a:picLocks noChangeAspect="1"/>
          </p:cNvPicPr>
          <p:nvPr/>
        </p:nvPicPr>
        <p:blipFill>
          <a:blip r:embed="rId4"/>
          <a:stretch>
            <a:fillRect/>
          </a:stretch>
        </p:blipFill>
        <p:spPr>
          <a:xfrm>
            <a:off x="3108021" y="1786118"/>
            <a:ext cx="2680992" cy="2921557"/>
          </a:xfrm>
          <a:prstGeom prst="rect">
            <a:avLst/>
          </a:prstGeom>
        </p:spPr>
      </p:pic>
      <p:pic>
        <p:nvPicPr>
          <p:cNvPr id="5" name="内容占位符 4">
            <a:extLst>
              <a:ext uri="{FF2B5EF4-FFF2-40B4-BE49-F238E27FC236}">
                <a16:creationId xmlns:a16="http://schemas.microsoft.com/office/drawing/2014/main" id="{171C185D-DCB3-BF71-E87A-7767F367364E}"/>
              </a:ext>
            </a:extLst>
          </p:cNvPr>
          <p:cNvPicPr>
            <a:picLocks noGrp="1" noChangeAspect="1"/>
          </p:cNvPicPr>
          <p:nvPr>
            <p:ph sz="half" idx="1"/>
          </p:nvPr>
        </p:nvPicPr>
        <p:blipFill>
          <a:blip r:embed="rId5"/>
          <a:stretch>
            <a:fillRect/>
          </a:stretch>
        </p:blipFill>
        <p:spPr>
          <a:xfrm>
            <a:off x="62208" y="1956806"/>
            <a:ext cx="2680992" cy="2580179"/>
          </a:xfrm>
          <a:prstGeom prst="rect">
            <a:avLst/>
          </a:prstGeom>
        </p:spPr>
      </p:pic>
      <p:pic>
        <p:nvPicPr>
          <p:cNvPr id="11" name="图片 10">
            <a:extLst>
              <a:ext uri="{FF2B5EF4-FFF2-40B4-BE49-F238E27FC236}">
                <a16:creationId xmlns:a16="http://schemas.microsoft.com/office/drawing/2014/main" id="{602460FE-4FC1-8E5F-AB40-F15C5E11FEE4}"/>
              </a:ext>
            </a:extLst>
          </p:cNvPr>
          <p:cNvPicPr>
            <a:picLocks noChangeAspect="1"/>
          </p:cNvPicPr>
          <p:nvPr/>
        </p:nvPicPr>
        <p:blipFill>
          <a:blip r:embed="rId6"/>
          <a:stretch>
            <a:fillRect/>
          </a:stretch>
        </p:blipFill>
        <p:spPr>
          <a:xfrm>
            <a:off x="766562" y="5223510"/>
            <a:ext cx="4289613" cy="1167521"/>
          </a:xfrm>
          <a:prstGeom prst="rect">
            <a:avLst/>
          </a:prstGeom>
        </p:spPr>
      </p:pic>
      <p:cxnSp>
        <p:nvCxnSpPr>
          <p:cNvPr id="19" name="直接箭头连接符 18">
            <a:extLst>
              <a:ext uri="{FF2B5EF4-FFF2-40B4-BE49-F238E27FC236}">
                <a16:creationId xmlns:a16="http://schemas.microsoft.com/office/drawing/2014/main" id="{2E6DEEB7-A97F-D35F-88D8-F0C546C775B7}"/>
              </a:ext>
            </a:extLst>
          </p:cNvPr>
          <p:cNvCxnSpPr>
            <a:cxnSpLocks/>
          </p:cNvCxnSpPr>
          <p:nvPr/>
        </p:nvCxnSpPr>
        <p:spPr>
          <a:xfrm flipV="1">
            <a:off x="3778103" y="2054828"/>
            <a:ext cx="85060" cy="4536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470F91BD-17DE-3EA4-E594-CBF745E2DFB6}"/>
              </a:ext>
            </a:extLst>
          </p:cNvPr>
          <p:cNvCxnSpPr>
            <a:cxnSpLocks/>
          </p:cNvCxnSpPr>
          <p:nvPr/>
        </p:nvCxnSpPr>
        <p:spPr>
          <a:xfrm flipH="1" flipV="1">
            <a:off x="3310270" y="2648836"/>
            <a:ext cx="213107" cy="8311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椭圆 26">
            <a:extLst>
              <a:ext uri="{FF2B5EF4-FFF2-40B4-BE49-F238E27FC236}">
                <a16:creationId xmlns:a16="http://schemas.microsoft.com/office/drawing/2014/main" id="{223EB32B-0779-27B5-4749-01DDD3988E62}"/>
              </a:ext>
            </a:extLst>
          </p:cNvPr>
          <p:cNvSpPr/>
          <p:nvPr/>
        </p:nvSpPr>
        <p:spPr>
          <a:xfrm>
            <a:off x="3441405" y="1642903"/>
            <a:ext cx="843516" cy="39614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600" b="1" dirty="0" err="1">
                <a:solidFill>
                  <a:schemeClr val="accent1"/>
                </a:solidFill>
              </a:rPr>
              <a:t>tlink</a:t>
            </a:r>
            <a:endParaRPr lang="zh-CN" altLang="en-US" sz="1600" b="1" dirty="0">
              <a:solidFill>
                <a:schemeClr val="accent1"/>
              </a:solidFill>
            </a:endParaRPr>
          </a:p>
        </p:txBody>
      </p:sp>
      <p:sp>
        <p:nvSpPr>
          <p:cNvPr id="28" name="椭圆 27">
            <a:extLst>
              <a:ext uri="{FF2B5EF4-FFF2-40B4-BE49-F238E27FC236}">
                <a16:creationId xmlns:a16="http://schemas.microsoft.com/office/drawing/2014/main" id="{FFF34C2E-5A66-3D16-E30D-35889E775653}"/>
              </a:ext>
            </a:extLst>
          </p:cNvPr>
          <p:cNvSpPr/>
          <p:nvPr/>
        </p:nvSpPr>
        <p:spPr>
          <a:xfrm>
            <a:off x="2743200" y="2218204"/>
            <a:ext cx="936577" cy="40403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b="1" dirty="0" err="1">
                <a:solidFill>
                  <a:schemeClr val="accent1"/>
                </a:solidFill>
              </a:rPr>
              <a:t>nlink</a:t>
            </a:r>
            <a:endParaRPr lang="zh-CN" altLang="en-US" sz="1600" b="1" dirty="0">
              <a:solidFill>
                <a:schemeClr val="accent1"/>
              </a:solidFill>
            </a:endParaRPr>
          </a:p>
        </p:txBody>
      </p:sp>
    </p:spTree>
    <p:extLst>
      <p:ext uri="{BB962C8B-B14F-4D97-AF65-F5344CB8AC3E}">
        <p14:creationId xmlns:p14="http://schemas.microsoft.com/office/powerpoint/2010/main" val="15027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D398B-6C32-5D22-DEC1-B2126B979BF6}"/>
              </a:ext>
            </a:extLst>
          </p:cNvPr>
          <p:cNvSpPr>
            <a:spLocks noGrp="1"/>
          </p:cNvSpPr>
          <p:nvPr>
            <p:ph type="title"/>
          </p:nvPr>
        </p:nvSpPr>
        <p:spPr>
          <a:xfrm>
            <a:off x="537925" y="430328"/>
            <a:ext cx="5224922" cy="1040101"/>
          </a:xfrm>
        </p:spPr>
        <p:txBody>
          <a:bodyPr vert="horz" lIns="91440" tIns="45720" rIns="91440" bIns="45720" rtlCol="0" anchor="t">
            <a:normAutofit/>
          </a:bodyPr>
          <a:lstStyle/>
          <a:p>
            <a:pPr>
              <a:lnSpc>
                <a:spcPct val="95000"/>
              </a:lnSpc>
            </a:pPr>
            <a:r>
              <a:rPr lang="en-US" altLang="zh-CN" sz="4800" b="1" spc="-50" dirty="0" err="1"/>
              <a:t>GraphCut</a:t>
            </a:r>
            <a:r>
              <a:rPr lang="en-US" altLang="zh-CN" sz="4800" b="1" spc="-50" dirty="0"/>
              <a:t> Overview</a:t>
            </a:r>
            <a:endParaRPr lang="en-US" altLang="zh-CN" sz="4800" b="1" kern="1200" spc="-50" baseline="0" dirty="0">
              <a:solidFill>
                <a:schemeClr val="tx1"/>
              </a:solidFill>
              <a:latin typeface="+mj-lt"/>
              <a:ea typeface="+mj-ea"/>
              <a:cs typeface="+mj-cs"/>
            </a:endParaRPr>
          </a:p>
        </p:txBody>
      </p:sp>
      <p:pic>
        <p:nvPicPr>
          <p:cNvPr id="14" name="图片 13">
            <a:extLst>
              <a:ext uri="{FF2B5EF4-FFF2-40B4-BE49-F238E27FC236}">
                <a16:creationId xmlns:a16="http://schemas.microsoft.com/office/drawing/2014/main" id="{68418497-A3E8-3B63-7865-9A31549A4B18}"/>
              </a:ext>
            </a:extLst>
          </p:cNvPr>
          <p:cNvPicPr>
            <a:picLocks noChangeAspect="1"/>
          </p:cNvPicPr>
          <p:nvPr/>
        </p:nvPicPr>
        <p:blipFill>
          <a:blip r:embed="rId3"/>
          <a:stretch>
            <a:fillRect/>
          </a:stretch>
        </p:blipFill>
        <p:spPr>
          <a:xfrm>
            <a:off x="8647814" y="3597099"/>
            <a:ext cx="2447398" cy="2667003"/>
          </a:xfrm>
          <a:prstGeom prst="rect">
            <a:avLst/>
          </a:prstGeom>
        </p:spPr>
      </p:pic>
      <p:pic>
        <p:nvPicPr>
          <p:cNvPr id="20" name="图片 19">
            <a:extLst>
              <a:ext uri="{FF2B5EF4-FFF2-40B4-BE49-F238E27FC236}">
                <a16:creationId xmlns:a16="http://schemas.microsoft.com/office/drawing/2014/main" id="{65D04B59-7E73-2FDE-43C8-0B8A3612F3B6}"/>
              </a:ext>
            </a:extLst>
          </p:cNvPr>
          <p:cNvPicPr>
            <a:picLocks noChangeAspect="1"/>
          </p:cNvPicPr>
          <p:nvPr/>
        </p:nvPicPr>
        <p:blipFill>
          <a:blip r:embed="rId4"/>
          <a:stretch>
            <a:fillRect/>
          </a:stretch>
        </p:blipFill>
        <p:spPr>
          <a:xfrm>
            <a:off x="5232221" y="1059200"/>
            <a:ext cx="2336800" cy="2248930"/>
          </a:xfrm>
          <a:prstGeom prst="rect">
            <a:avLst/>
          </a:prstGeom>
        </p:spPr>
      </p:pic>
      <p:pic>
        <p:nvPicPr>
          <p:cNvPr id="23" name="图片 22">
            <a:extLst>
              <a:ext uri="{FF2B5EF4-FFF2-40B4-BE49-F238E27FC236}">
                <a16:creationId xmlns:a16="http://schemas.microsoft.com/office/drawing/2014/main" id="{8F145AC6-9315-26C5-82D9-CC706CE565EE}"/>
              </a:ext>
            </a:extLst>
          </p:cNvPr>
          <p:cNvPicPr>
            <a:picLocks noChangeAspect="1"/>
          </p:cNvPicPr>
          <p:nvPr/>
        </p:nvPicPr>
        <p:blipFill>
          <a:blip r:embed="rId5"/>
          <a:stretch>
            <a:fillRect/>
          </a:stretch>
        </p:blipFill>
        <p:spPr>
          <a:xfrm>
            <a:off x="5232221" y="3659757"/>
            <a:ext cx="2540000" cy="2767914"/>
          </a:xfrm>
          <a:prstGeom prst="rect">
            <a:avLst/>
          </a:prstGeom>
        </p:spPr>
      </p:pic>
      <p:pic>
        <p:nvPicPr>
          <p:cNvPr id="27" name="图片 26">
            <a:extLst>
              <a:ext uri="{FF2B5EF4-FFF2-40B4-BE49-F238E27FC236}">
                <a16:creationId xmlns:a16="http://schemas.microsoft.com/office/drawing/2014/main" id="{A75D2B70-48CB-651A-D938-2BF5AC042A71}"/>
              </a:ext>
            </a:extLst>
          </p:cNvPr>
          <p:cNvPicPr>
            <a:picLocks noChangeAspect="1"/>
          </p:cNvPicPr>
          <p:nvPr/>
        </p:nvPicPr>
        <p:blipFill>
          <a:blip r:embed="rId6"/>
          <a:stretch>
            <a:fillRect/>
          </a:stretch>
        </p:blipFill>
        <p:spPr>
          <a:xfrm>
            <a:off x="8703113" y="1059200"/>
            <a:ext cx="2336800" cy="2248930"/>
          </a:xfrm>
          <a:prstGeom prst="rect">
            <a:avLst/>
          </a:prstGeom>
        </p:spPr>
      </p:pic>
      <p:sp>
        <p:nvSpPr>
          <p:cNvPr id="30" name="箭头: 右 29">
            <a:extLst>
              <a:ext uri="{FF2B5EF4-FFF2-40B4-BE49-F238E27FC236}">
                <a16:creationId xmlns:a16="http://schemas.microsoft.com/office/drawing/2014/main" id="{C879580D-5872-8387-95AE-4BC99E5E1C24}"/>
              </a:ext>
            </a:extLst>
          </p:cNvPr>
          <p:cNvSpPr/>
          <p:nvPr/>
        </p:nvSpPr>
        <p:spPr>
          <a:xfrm>
            <a:off x="8026582" y="4640262"/>
            <a:ext cx="391886" cy="4034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下 30">
            <a:extLst>
              <a:ext uri="{FF2B5EF4-FFF2-40B4-BE49-F238E27FC236}">
                <a16:creationId xmlns:a16="http://schemas.microsoft.com/office/drawing/2014/main" id="{372A022E-5384-2886-9C40-FAB330A4A8FE}"/>
              </a:ext>
            </a:extLst>
          </p:cNvPr>
          <p:cNvSpPr/>
          <p:nvPr/>
        </p:nvSpPr>
        <p:spPr>
          <a:xfrm>
            <a:off x="6179278" y="3308130"/>
            <a:ext cx="442685" cy="346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箭头: 上 31">
            <a:extLst>
              <a:ext uri="{FF2B5EF4-FFF2-40B4-BE49-F238E27FC236}">
                <a16:creationId xmlns:a16="http://schemas.microsoft.com/office/drawing/2014/main" id="{0C415499-EEB3-3863-2E16-9F7533F0DBE9}"/>
              </a:ext>
            </a:extLst>
          </p:cNvPr>
          <p:cNvSpPr/>
          <p:nvPr/>
        </p:nvSpPr>
        <p:spPr>
          <a:xfrm>
            <a:off x="9650170" y="3308130"/>
            <a:ext cx="442685" cy="34663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7F434C0E-0ED2-49D6-DAE2-D05EAAE7A294}"/>
              </a:ext>
            </a:extLst>
          </p:cNvPr>
          <p:cNvSpPr txBox="1"/>
          <p:nvPr/>
        </p:nvSpPr>
        <p:spPr>
          <a:xfrm>
            <a:off x="388823" y="1822057"/>
            <a:ext cx="4589037" cy="3108543"/>
          </a:xfrm>
          <a:prstGeom prst="rect">
            <a:avLst/>
          </a:prstGeom>
          <a:noFill/>
        </p:spPr>
        <p:txBody>
          <a:bodyPr wrap="square" rtlCol="0">
            <a:spAutoFit/>
          </a:bodyPr>
          <a:lstStyle/>
          <a:p>
            <a:pPr marL="342900" indent="-342900">
              <a:buAutoNum type="arabicPeriod"/>
            </a:pPr>
            <a:r>
              <a:rPr lang="zh-CN" altLang="en-US" sz="2800" dirty="0"/>
              <a:t>处理单色图的图像背景分割问题</a:t>
            </a:r>
            <a:endParaRPr lang="en-US" altLang="zh-CN" sz="2800" dirty="0"/>
          </a:p>
          <a:p>
            <a:pPr marL="342900" indent="-342900">
              <a:buAutoNum type="arabicPeriod"/>
            </a:pPr>
            <a:r>
              <a:rPr lang="zh-CN" altLang="en-US" sz="2800" dirty="0"/>
              <a:t>利用直方图模型来描述图像前后景中像素的分布</a:t>
            </a:r>
            <a:endParaRPr lang="en-US" altLang="zh-CN" sz="2800" dirty="0"/>
          </a:p>
          <a:p>
            <a:pPr marL="342900" indent="-342900">
              <a:buAutoNum type="arabicPeriod"/>
            </a:pPr>
            <a:r>
              <a:rPr lang="zh-CN" altLang="en-US" sz="2800" dirty="0"/>
              <a:t>通过构建图，利用最大流</a:t>
            </a:r>
            <a:r>
              <a:rPr lang="en-US" altLang="zh-CN" sz="2800" dirty="0"/>
              <a:t>-</a:t>
            </a:r>
            <a:r>
              <a:rPr lang="zh-CN" altLang="en-US" sz="2800" dirty="0"/>
              <a:t>最小割算法将图分割为前后景两个部分</a:t>
            </a:r>
          </a:p>
        </p:txBody>
      </p:sp>
    </p:spTree>
    <p:extLst>
      <p:ext uri="{BB962C8B-B14F-4D97-AF65-F5344CB8AC3E}">
        <p14:creationId xmlns:p14="http://schemas.microsoft.com/office/powerpoint/2010/main" val="292223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2B146-A596-49BF-C86C-98B9A391AE1F}"/>
              </a:ext>
            </a:extLst>
          </p:cNvPr>
          <p:cNvSpPr>
            <a:spLocks noGrp="1"/>
          </p:cNvSpPr>
          <p:nvPr>
            <p:ph type="title"/>
          </p:nvPr>
        </p:nvSpPr>
        <p:spPr>
          <a:xfrm>
            <a:off x="838199" y="379866"/>
            <a:ext cx="10515600" cy="1325563"/>
          </a:xfrm>
        </p:spPr>
        <p:txBody>
          <a:bodyPr/>
          <a:lstStyle/>
          <a:p>
            <a:r>
              <a:rPr lang="en-US" altLang="zh-CN" b="1" dirty="0" err="1"/>
              <a:t>GrabCut</a:t>
            </a:r>
            <a:r>
              <a:rPr lang="en-US" altLang="zh-CN" b="1" dirty="0"/>
              <a:t> Overview</a:t>
            </a:r>
            <a:endParaRPr lang="zh-CN" altLang="en-US" b="1" dirty="0"/>
          </a:p>
        </p:txBody>
      </p:sp>
      <p:pic>
        <p:nvPicPr>
          <p:cNvPr id="7" name="内容占位符 6">
            <a:extLst>
              <a:ext uri="{FF2B5EF4-FFF2-40B4-BE49-F238E27FC236}">
                <a16:creationId xmlns:a16="http://schemas.microsoft.com/office/drawing/2014/main" id="{143E430D-F4F9-F09F-4C4B-C290B699CA82}"/>
              </a:ext>
            </a:extLst>
          </p:cNvPr>
          <p:cNvPicPr>
            <a:picLocks noGrp="1" noChangeAspect="1"/>
          </p:cNvPicPr>
          <p:nvPr>
            <p:ph sz="half" idx="2"/>
          </p:nvPr>
        </p:nvPicPr>
        <p:blipFill>
          <a:blip r:embed="rId3"/>
          <a:stretch>
            <a:fillRect/>
          </a:stretch>
        </p:blipFill>
        <p:spPr>
          <a:xfrm>
            <a:off x="6095999" y="1375539"/>
            <a:ext cx="5075161" cy="3849603"/>
          </a:xfrm>
        </p:spPr>
      </p:pic>
      <p:sp>
        <p:nvSpPr>
          <p:cNvPr id="5" name="内容占位符 4">
            <a:extLst>
              <a:ext uri="{FF2B5EF4-FFF2-40B4-BE49-F238E27FC236}">
                <a16:creationId xmlns:a16="http://schemas.microsoft.com/office/drawing/2014/main" id="{89216ED4-FAB9-73AC-15B7-D6B5F53133EC}"/>
              </a:ext>
            </a:extLst>
          </p:cNvPr>
          <p:cNvSpPr txBox="1">
            <a:spLocks noGrp="1"/>
          </p:cNvSpPr>
          <p:nvPr>
            <p:ph sz="half" idx="1"/>
          </p:nvPr>
        </p:nvSpPr>
        <p:spPr>
          <a:xfrm>
            <a:off x="838200" y="1825625"/>
            <a:ext cx="5181600" cy="2803844"/>
          </a:xfrm>
          <a:prstGeom prst="rect">
            <a:avLst/>
          </a:prstGeom>
          <a:noFill/>
        </p:spPr>
        <p:txBody>
          <a:bodyPr wrap="square" rtlCol="0">
            <a:spAutoFit/>
          </a:bodyPr>
          <a:lstStyle/>
          <a:p>
            <a:pPr marL="342900" indent="-342900">
              <a:buAutoNum type="arabicPeriod"/>
            </a:pPr>
            <a:r>
              <a:rPr lang="zh-CN" altLang="en-US" sz="2800" dirty="0"/>
              <a:t>处理彩色图像的背景分割问题</a:t>
            </a:r>
            <a:endParaRPr lang="en-US" altLang="zh-CN" sz="2800" dirty="0"/>
          </a:p>
          <a:p>
            <a:pPr marL="342900" indent="-342900">
              <a:buAutoNum type="arabicPeriod"/>
            </a:pPr>
            <a:r>
              <a:rPr lang="zh-CN" altLang="en-US" sz="2800" dirty="0"/>
              <a:t>利用</a:t>
            </a:r>
            <a:r>
              <a:rPr lang="en-US" altLang="zh-CN" sz="2800" dirty="0"/>
              <a:t>GMM</a:t>
            </a:r>
            <a:r>
              <a:rPr lang="zh-CN" altLang="en-US" sz="2800" dirty="0"/>
              <a:t>模型来描述图像前后景中像素的分布</a:t>
            </a:r>
            <a:endParaRPr lang="en-US" altLang="zh-CN" sz="2800" dirty="0"/>
          </a:p>
          <a:p>
            <a:pPr marL="342900" indent="-342900">
              <a:buAutoNum type="arabicPeriod"/>
            </a:pPr>
            <a:r>
              <a:rPr lang="zh-CN" altLang="en-US" dirty="0"/>
              <a:t>采用迭代的方法逐渐获得最优的分割效果</a:t>
            </a:r>
            <a:endParaRPr lang="en-US" altLang="zh-CN" dirty="0"/>
          </a:p>
          <a:p>
            <a:pPr marL="342900" indent="-342900">
              <a:buAutoNum type="arabicPeriod"/>
            </a:pPr>
            <a:r>
              <a:rPr lang="zh-CN" altLang="en-US" sz="2800" dirty="0"/>
              <a:t>更加简洁的用户交互方式</a:t>
            </a:r>
            <a:endParaRPr lang="en-US" altLang="zh-CN" sz="2800" dirty="0"/>
          </a:p>
        </p:txBody>
      </p:sp>
    </p:spTree>
    <p:extLst>
      <p:ext uri="{BB962C8B-B14F-4D97-AF65-F5344CB8AC3E}">
        <p14:creationId xmlns:p14="http://schemas.microsoft.com/office/powerpoint/2010/main" val="360902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39D93-0BC0-5A1E-7783-1F996BA234EE}"/>
              </a:ext>
            </a:extLst>
          </p:cNvPr>
          <p:cNvSpPr>
            <a:spLocks noGrp="1"/>
          </p:cNvSpPr>
          <p:nvPr>
            <p:ph type="title"/>
          </p:nvPr>
        </p:nvSpPr>
        <p:spPr>
          <a:xfrm>
            <a:off x="762000" y="233776"/>
            <a:ext cx="10515600" cy="1325563"/>
          </a:xfrm>
        </p:spPr>
        <p:txBody>
          <a:bodyPr/>
          <a:lstStyle/>
          <a:p>
            <a:r>
              <a:rPr lang="en-US" altLang="zh-CN" b="1" dirty="0"/>
              <a:t>Formula</a:t>
            </a:r>
            <a:endParaRPr lang="zh-CN" altLang="en-US" b="1" dirty="0"/>
          </a:p>
        </p:txBody>
      </p:sp>
      <p:pic>
        <p:nvPicPr>
          <p:cNvPr id="9" name="内容占位符 8">
            <a:extLst>
              <a:ext uri="{FF2B5EF4-FFF2-40B4-BE49-F238E27FC236}">
                <a16:creationId xmlns:a16="http://schemas.microsoft.com/office/drawing/2014/main" id="{6F829C9E-05C0-B37F-523E-889E5A48D87B}"/>
              </a:ext>
            </a:extLst>
          </p:cNvPr>
          <p:cNvPicPr>
            <a:picLocks noGrp="1" noChangeAspect="1"/>
          </p:cNvPicPr>
          <p:nvPr>
            <p:ph idx="1"/>
          </p:nvPr>
        </p:nvPicPr>
        <p:blipFill>
          <a:blip r:embed="rId3"/>
          <a:stretch>
            <a:fillRect/>
          </a:stretch>
        </p:blipFill>
        <p:spPr>
          <a:xfrm>
            <a:off x="598714" y="1447456"/>
            <a:ext cx="6150589" cy="794678"/>
          </a:xfrm>
        </p:spPr>
      </p:pic>
      <p:pic>
        <p:nvPicPr>
          <p:cNvPr id="11" name="图片 10">
            <a:extLst>
              <a:ext uri="{FF2B5EF4-FFF2-40B4-BE49-F238E27FC236}">
                <a16:creationId xmlns:a16="http://schemas.microsoft.com/office/drawing/2014/main" id="{3807674D-EC5D-28BD-80C5-84DE9902A8AC}"/>
              </a:ext>
            </a:extLst>
          </p:cNvPr>
          <p:cNvPicPr>
            <a:picLocks noChangeAspect="1"/>
          </p:cNvPicPr>
          <p:nvPr/>
        </p:nvPicPr>
        <p:blipFill>
          <a:blip r:embed="rId4"/>
          <a:stretch>
            <a:fillRect/>
          </a:stretch>
        </p:blipFill>
        <p:spPr>
          <a:xfrm>
            <a:off x="745531" y="2242134"/>
            <a:ext cx="5350469" cy="952525"/>
          </a:xfrm>
          <a:prstGeom prst="rect">
            <a:avLst/>
          </a:prstGeom>
        </p:spPr>
      </p:pic>
      <p:pic>
        <p:nvPicPr>
          <p:cNvPr id="13" name="图片 12">
            <a:extLst>
              <a:ext uri="{FF2B5EF4-FFF2-40B4-BE49-F238E27FC236}">
                <a16:creationId xmlns:a16="http://schemas.microsoft.com/office/drawing/2014/main" id="{14200E3C-51EC-438F-8B75-B9FD155141F3}"/>
              </a:ext>
            </a:extLst>
          </p:cNvPr>
          <p:cNvPicPr>
            <a:picLocks noChangeAspect="1"/>
          </p:cNvPicPr>
          <p:nvPr/>
        </p:nvPicPr>
        <p:blipFill>
          <a:blip r:embed="rId5"/>
          <a:stretch>
            <a:fillRect/>
          </a:stretch>
        </p:blipFill>
        <p:spPr>
          <a:xfrm>
            <a:off x="649514" y="3194659"/>
            <a:ext cx="8980949" cy="2030239"/>
          </a:xfrm>
          <a:prstGeom prst="rect">
            <a:avLst/>
          </a:prstGeom>
        </p:spPr>
      </p:pic>
      <p:pic>
        <p:nvPicPr>
          <p:cNvPr id="15" name="图片 14">
            <a:extLst>
              <a:ext uri="{FF2B5EF4-FFF2-40B4-BE49-F238E27FC236}">
                <a16:creationId xmlns:a16="http://schemas.microsoft.com/office/drawing/2014/main" id="{208DB621-A6C9-C141-7329-417F0627C860}"/>
              </a:ext>
            </a:extLst>
          </p:cNvPr>
          <p:cNvPicPr>
            <a:picLocks noChangeAspect="1"/>
          </p:cNvPicPr>
          <p:nvPr/>
        </p:nvPicPr>
        <p:blipFill>
          <a:blip r:embed="rId6"/>
          <a:stretch>
            <a:fillRect/>
          </a:stretch>
        </p:blipFill>
        <p:spPr>
          <a:xfrm>
            <a:off x="762000" y="5224898"/>
            <a:ext cx="7819553" cy="1384549"/>
          </a:xfrm>
          <a:prstGeom prst="rect">
            <a:avLst/>
          </a:prstGeom>
        </p:spPr>
      </p:pic>
    </p:spTree>
    <p:extLst>
      <p:ext uri="{BB962C8B-B14F-4D97-AF65-F5344CB8AC3E}">
        <p14:creationId xmlns:p14="http://schemas.microsoft.com/office/powerpoint/2010/main" val="365343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2EA467-7EFF-21EE-F63D-738A5966701C}"/>
              </a:ext>
            </a:extLst>
          </p:cNvPr>
          <p:cNvSpPr>
            <a:spLocks noGrp="1"/>
          </p:cNvSpPr>
          <p:nvPr>
            <p:ph type="title"/>
          </p:nvPr>
        </p:nvSpPr>
        <p:spPr/>
        <p:txBody>
          <a:bodyPr/>
          <a:lstStyle/>
          <a:p>
            <a:r>
              <a:rPr lang="en-US" altLang="zh-CN" b="1" dirty="0"/>
              <a:t>Initialization</a:t>
            </a:r>
            <a:endParaRPr lang="zh-CN" altLang="en-US" b="1" dirty="0"/>
          </a:p>
        </p:txBody>
      </p:sp>
      <p:pic>
        <p:nvPicPr>
          <p:cNvPr id="5" name="内容占位符 4">
            <a:extLst>
              <a:ext uri="{FF2B5EF4-FFF2-40B4-BE49-F238E27FC236}">
                <a16:creationId xmlns:a16="http://schemas.microsoft.com/office/drawing/2014/main" id="{D85D2BC7-1793-45B4-D774-6DE9AB3CC7E6}"/>
              </a:ext>
            </a:extLst>
          </p:cNvPr>
          <p:cNvPicPr>
            <a:picLocks noGrp="1" noChangeAspect="1"/>
          </p:cNvPicPr>
          <p:nvPr>
            <p:ph idx="1"/>
          </p:nvPr>
        </p:nvPicPr>
        <p:blipFill>
          <a:blip r:embed="rId3"/>
          <a:stretch>
            <a:fillRect/>
          </a:stretch>
        </p:blipFill>
        <p:spPr>
          <a:xfrm>
            <a:off x="298666" y="2264228"/>
            <a:ext cx="10501850" cy="3265715"/>
          </a:xfrm>
        </p:spPr>
      </p:pic>
    </p:spTree>
    <p:extLst>
      <p:ext uri="{BB962C8B-B14F-4D97-AF65-F5344CB8AC3E}">
        <p14:creationId xmlns:p14="http://schemas.microsoft.com/office/powerpoint/2010/main" val="3769603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61673-2E09-545C-2B6B-6F418DC04AB0}"/>
              </a:ext>
            </a:extLst>
          </p:cNvPr>
          <p:cNvSpPr>
            <a:spLocks noGrp="1"/>
          </p:cNvSpPr>
          <p:nvPr>
            <p:ph type="title"/>
          </p:nvPr>
        </p:nvSpPr>
        <p:spPr/>
        <p:txBody>
          <a:bodyPr/>
          <a:lstStyle/>
          <a:p>
            <a:r>
              <a:rPr lang="en-US" altLang="zh-CN" b="1" dirty="0"/>
              <a:t>Iterative minimization</a:t>
            </a:r>
            <a:endParaRPr lang="zh-CN" altLang="en-US" b="1" dirty="0"/>
          </a:p>
        </p:txBody>
      </p:sp>
      <p:pic>
        <p:nvPicPr>
          <p:cNvPr id="5" name="内容占位符 4">
            <a:extLst>
              <a:ext uri="{FF2B5EF4-FFF2-40B4-BE49-F238E27FC236}">
                <a16:creationId xmlns:a16="http://schemas.microsoft.com/office/drawing/2014/main" id="{33E878AC-3808-A10B-6F15-1D5E6AAF4DA9}"/>
              </a:ext>
            </a:extLst>
          </p:cNvPr>
          <p:cNvPicPr>
            <a:picLocks noGrp="1" noChangeAspect="1"/>
          </p:cNvPicPr>
          <p:nvPr>
            <p:ph idx="1"/>
          </p:nvPr>
        </p:nvPicPr>
        <p:blipFill>
          <a:blip r:embed="rId3"/>
          <a:stretch>
            <a:fillRect/>
          </a:stretch>
        </p:blipFill>
        <p:spPr>
          <a:xfrm>
            <a:off x="573316" y="1604440"/>
            <a:ext cx="7895769" cy="4721853"/>
          </a:xfrm>
        </p:spPr>
      </p:pic>
    </p:spTree>
    <p:extLst>
      <p:ext uri="{BB962C8B-B14F-4D97-AF65-F5344CB8AC3E}">
        <p14:creationId xmlns:p14="http://schemas.microsoft.com/office/powerpoint/2010/main" val="15043417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1481</TotalTime>
  <Words>3243</Words>
  <Application>Microsoft Office PowerPoint</Application>
  <PresentationFormat>宽屏</PresentationFormat>
  <Paragraphs>79</Paragraphs>
  <Slides>14</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14</vt:i4>
      </vt:variant>
    </vt:vector>
  </HeadingPairs>
  <TitlesOfParts>
    <vt:vector size="19" baseType="lpstr">
      <vt:lpstr>-apple-system</vt:lpstr>
      <vt:lpstr>等线</vt:lpstr>
      <vt:lpstr>Arial</vt:lpstr>
      <vt:lpstr>Calibri</vt:lpstr>
      <vt:lpstr>Office 主题​​</vt:lpstr>
      <vt:lpstr>PowerPoint 演示文稿</vt:lpstr>
      <vt:lpstr>Previous approaches to interactive matting</vt:lpstr>
      <vt:lpstr>Cost Function </vt:lpstr>
      <vt:lpstr>Graph Construction</vt:lpstr>
      <vt:lpstr>GraphCut Overview</vt:lpstr>
      <vt:lpstr>GrabCut Overview</vt:lpstr>
      <vt:lpstr>Formula</vt:lpstr>
      <vt:lpstr>Initialization</vt:lpstr>
      <vt:lpstr>Iterative minimization</vt:lpstr>
      <vt:lpstr>Result</vt:lpstr>
      <vt:lpstr>PowerPoint 演示文稿</vt:lpstr>
      <vt:lpstr>Code optimization</vt:lpstr>
      <vt:lpstr>GMM vs Color-Histogram</vt:lpstr>
      <vt:lpstr>Subsequent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涛</dc:creator>
  <cp:lastModifiedBy>刘 涛</cp:lastModifiedBy>
  <cp:revision>4</cp:revision>
  <dcterms:created xsi:type="dcterms:W3CDTF">2023-07-11T15:06:22Z</dcterms:created>
  <dcterms:modified xsi:type="dcterms:W3CDTF">2023-07-12T16:29:48Z</dcterms:modified>
</cp:coreProperties>
</file>